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336" r:id="rId3"/>
    <p:sldId id="329" r:id="rId4"/>
    <p:sldId id="328" r:id="rId5"/>
    <p:sldId id="337" r:id="rId6"/>
    <p:sldId id="338" r:id="rId7"/>
    <p:sldId id="339" r:id="rId8"/>
    <p:sldId id="343" r:id="rId9"/>
    <p:sldId id="344" r:id="rId10"/>
    <p:sldId id="345" r:id="rId11"/>
    <p:sldId id="349" r:id="rId12"/>
    <p:sldId id="346" r:id="rId13"/>
    <p:sldId id="348" r:id="rId14"/>
    <p:sldId id="353" r:id="rId15"/>
    <p:sldId id="351" r:id="rId16"/>
    <p:sldId id="352" r:id="rId17"/>
    <p:sldId id="326" r:id="rId18"/>
    <p:sldId id="341" r:id="rId19"/>
    <p:sldId id="335" r:id="rId20"/>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ABC7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03" autoAdjust="0"/>
    <p:restoredTop sz="94667" autoAdjust="0"/>
  </p:normalViewPr>
  <p:slideViewPr>
    <p:cSldViewPr>
      <p:cViewPr varScale="1">
        <p:scale>
          <a:sx n="86" d="100"/>
          <a:sy n="86" d="100"/>
        </p:scale>
        <p:origin x="1450" y="62"/>
      </p:cViewPr>
      <p:guideLst>
        <p:guide orient="horz" pos="2160"/>
        <p:guide pos="2880"/>
      </p:guideLst>
    </p:cSldViewPr>
  </p:slideViewPr>
  <p:notesTextViewPr>
    <p:cViewPr>
      <p:scale>
        <a:sx n="100" d="100"/>
        <a:sy n="100" d="100"/>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E30F4BB1-C1E9-4492-88FE-CD60B13E9610}" type="datetimeFigureOut">
              <a:rPr lang="en-US" smtClean="0"/>
              <a:pPr/>
              <a:t>11/6/2020</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099A6B77-2AD7-4410-8C76-625EEBD96D1C}" type="slidenum">
              <a:rPr lang="en-US" smtClean="0"/>
              <a:pPr/>
              <a:t>‹#›</a:t>
            </a:fld>
            <a:endParaRPr lang="en-US"/>
          </a:p>
        </p:txBody>
      </p:sp>
    </p:spTree>
    <p:extLst>
      <p:ext uri="{BB962C8B-B14F-4D97-AF65-F5344CB8AC3E}">
        <p14:creationId xmlns:p14="http://schemas.microsoft.com/office/powerpoint/2010/main" val="33492406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90601"/>
            <a:ext cx="7772400" cy="2609850"/>
          </a:xfrm>
          <a:solidFill>
            <a:srgbClr val="ABC7D5"/>
          </a:solidFill>
          <a:ln>
            <a:noFill/>
          </a:ln>
        </p:spPr>
        <p:style>
          <a:lnRef idx="1">
            <a:schemeClr val="accent6"/>
          </a:lnRef>
          <a:fillRef idx="2">
            <a:schemeClr val="accent6"/>
          </a:fillRef>
          <a:effectRef idx="1">
            <a:schemeClr val="accent6"/>
          </a:effectRef>
          <a:fontRef idx="none"/>
        </p:style>
        <p:txBody>
          <a:body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CADA80F7-1585-486C-BB47-4ACE0A4E390F}" type="datetimeFigureOut">
              <a:rPr lang="en-US" smtClean="0"/>
              <a:pPr/>
              <a:t>11/6/2020</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B42131C-92CB-4AD3-9A57-8953AD0E7798}"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CADA80F7-1585-486C-BB47-4ACE0A4E390F}" type="datetimeFigureOut">
              <a:rPr lang="en-US" smtClean="0"/>
              <a:pPr/>
              <a:t>11/6/2020</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B42131C-92CB-4AD3-9A57-8953AD0E7798}"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417638"/>
          </a:xfrm>
          <a:solidFill>
            <a:srgbClr val="ABC7D5"/>
          </a:solidFill>
          <a:ln>
            <a:noFill/>
          </a:ln>
        </p:spPr>
        <p:style>
          <a:lnRef idx="1">
            <a:schemeClr val="accent6"/>
          </a:lnRef>
          <a:fillRef idx="2">
            <a:schemeClr val="accent6"/>
          </a:fillRef>
          <a:effectRef idx="1">
            <a:schemeClr val="accent6"/>
          </a:effectRef>
          <a:fontRef idx="none"/>
        </p:style>
        <p:txBody>
          <a:bodyPr lIns="0" rIns="0">
            <a:normAutofit/>
          </a:bodyPr>
          <a:lstStyle>
            <a:lvl1pPr>
              <a:defRPr sz="5400" b="1" i="0"/>
            </a:lvl1pPr>
          </a:lstStyle>
          <a:p>
            <a:r>
              <a:rPr lang="en-US" dirty="0"/>
              <a:t>Click to edit Master title style</a:t>
            </a:r>
          </a:p>
        </p:txBody>
      </p:sp>
      <p:sp>
        <p:nvSpPr>
          <p:cNvPr id="3" name="Content Placeholder 2"/>
          <p:cNvSpPr>
            <a:spLocks noGrp="1"/>
          </p:cNvSpPr>
          <p:nvPr>
            <p:ph idx="1"/>
          </p:nvPr>
        </p:nvSpPr>
        <p:spPr>
          <a:xfrm>
            <a:off x="0" y="1600200"/>
            <a:ext cx="9144000" cy="5257800"/>
          </a:xfrm>
        </p:spPr>
        <p:txBody>
          <a:bodyPr/>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CADA80F7-1585-486C-BB47-4ACE0A4E390F}" type="datetimeFigureOut">
              <a:rPr lang="en-US" smtClean="0"/>
              <a:pPr/>
              <a:t>11/6/2020</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B42131C-92CB-4AD3-9A57-8953AD0E7798}"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CADA80F7-1585-486C-BB47-4ACE0A4E390F}" type="datetimeFigureOut">
              <a:rPr lang="en-US" smtClean="0"/>
              <a:pPr/>
              <a:t>11/6/2020</a:t>
            </a:fld>
            <a:endParaRPr lang="en-US" dirty="0"/>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8B42131C-92CB-4AD3-9A57-8953AD0E7798}"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CADA80F7-1585-486C-BB47-4ACE0A4E390F}" type="datetimeFigureOut">
              <a:rPr lang="en-US" smtClean="0"/>
              <a:pPr/>
              <a:t>11/6/2020</a:t>
            </a:fld>
            <a:endParaRPr lang="en-US" dirty="0"/>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8B42131C-92CB-4AD3-9A57-8953AD0E7798}"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417638"/>
          </a:xfrm>
          <a:solidFill>
            <a:srgbClr val="ABC7D5"/>
          </a:solidFill>
          <a:ln>
            <a:noFill/>
          </a:ln>
        </p:spPr>
        <p:style>
          <a:lnRef idx="1">
            <a:schemeClr val="accent6"/>
          </a:lnRef>
          <a:fillRef idx="2">
            <a:schemeClr val="accent6"/>
          </a:fillRef>
          <a:effectRef idx="1">
            <a:schemeClr val="accent6"/>
          </a:effectRef>
          <a:fontRef idx="none"/>
        </p:style>
        <p:txBody>
          <a:bodyPr lIns="0" rIns="0">
            <a:normAutofit/>
          </a:bodyPr>
          <a:lstStyle>
            <a:lvl1pPr>
              <a:defRPr sz="5400" b="1"/>
            </a:lvl1p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CADA80F7-1585-486C-BB47-4ACE0A4E390F}" type="datetimeFigureOut">
              <a:rPr lang="en-US" smtClean="0"/>
              <a:pPr/>
              <a:t>11/6/2020</a:t>
            </a:fld>
            <a:endParaRPr lang="en-US" dirty="0"/>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8B42131C-92CB-4AD3-9A57-8953AD0E7798}"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CADA80F7-1585-486C-BB47-4ACE0A4E390F}" type="datetimeFigureOut">
              <a:rPr lang="en-US" smtClean="0"/>
              <a:pPr/>
              <a:t>11/6/2020</a:t>
            </a:fld>
            <a:endParaRPr lang="en-US" dirty="0"/>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8B42131C-92CB-4AD3-9A57-8953AD0E7798}"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CADA80F7-1585-486C-BB47-4ACE0A4E390F}" type="datetimeFigureOut">
              <a:rPr lang="en-US" smtClean="0"/>
              <a:pPr/>
              <a:t>11/6/2020</a:t>
            </a:fld>
            <a:endParaRPr lang="en-US" dirty="0"/>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8B42131C-92CB-4AD3-9A57-8953AD0E7798}"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CADA80F7-1585-486C-BB47-4ACE0A4E390F}" type="datetimeFigureOut">
              <a:rPr lang="en-US" smtClean="0"/>
              <a:pPr/>
              <a:t>11/6/2020</a:t>
            </a:fld>
            <a:endParaRPr lang="en-US" dirty="0"/>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8B42131C-92CB-4AD3-9A57-8953AD0E7798}"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9144000" cy="1417638"/>
          </a:xfrm>
          <a:prstGeom prst="rect">
            <a:avLst/>
          </a:prstGeom>
          <a:solidFill>
            <a:srgbClr val="ABC7D5"/>
          </a:solidFill>
          <a:ln>
            <a:noFill/>
          </a:ln>
        </p:spPr>
        <p:style>
          <a:lnRef idx="1">
            <a:schemeClr val="dk1"/>
          </a:lnRef>
          <a:fillRef idx="2">
            <a:schemeClr val="dk1"/>
          </a:fillRef>
          <a:effectRef idx="1">
            <a:schemeClr val="dk1"/>
          </a:effectRef>
          <a:fontRef idx="none"/>
        </p:style>
        <p:txBody>
          <a:bodyPr vert="horz" lIns="0" tIns="0" rIns="0" bIns="0" rtlCol="0" anchor="ctr">
            <a:normAutofit/>
          </a:bodyPr>
          <a:lstStyle/>
          <a:p>
            <a:r>
              <a:rPr lang="en-US" dirty="0"/>
              <a:t>Click to edit Master title style</a:t>
            </a:r>
          </a:p>
        </p:txBody>
      </p:sp>
      <p:sp>
        <p:nvSpPr>
          <p:cNvPr id="3" name="Text Placeholder 2"/>
          <p:cNvSpPr>
            <a:spLocks noGrp="1"/>
          </p:cNvSpPr>
          <p:nvPr>
            <p:ph type="body" idx="1"/>
          </p:nvPr>
        </p:nvSpPr>
        <p:spPr>
          <a:xfrm>
            <a:off x="0" y="1600200"/>
            <a:ext cx="9144000" cy="5257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Isosceles Triangle 6"/>
          <p:cNvSpPr/>
          <p:nvPr userDrawn="1"/>
        </p:nvSpPr>
        <p:spPr>
          <a:xfrm>
            <a:off x="8686800" y="6408256"/>
            <a:ext cx="457200" cy="457434"/>
          </a:xfrm>
          <a:prstGeom prst="triangle">
            <a:avLst>
              <a:gd name="adj" fmla="val 100000"/>
            </a:avLst>
          </a:prstGeom>
          <a:solidFill>
            <a:srgbClr val="ABC7D5"/>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a:p>
        </p:txBody>
      </p:sp>
      <p:sp>
        <p:nvSpPr>
          <p:cNvPr id="8" name="Slide Number Placeholder 5"/>
          <p:cNvSpPr txBox="1">
            <a:spLocks/>
          </p:cNvSpPr>
          <p:nvPr/>
        </p:nvSpPr>
        <p:spPr>
          <a:xfrm>
            <a:off x="8610599" y="6500565"/>
            <a:ext cx="532701" cy="365125"/>
          </a:xfrm>
          <a:prstGeom prst="rect">
            <a:avLst/>
          </a:prstGeom>
        </p:spPr>
        <p:txBody>
          <a:bodyPr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0E1E83E-5F90-4EA1-8357-B993F480F51D}" type="slidenum">
              <a:rPr lang="en-US" sz="1400" smtClean="0"/>
              <a:pPr algn="r"/>
              <a:t>‹#›</a:t>
            </a:fld>
            <a:endParaRPr lang="en-US" sz="14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b="1" kern="1200">
          <a:solidFill>
            <a:schemeClr val="tx1"/>
          </a:solidFill>
          <a:latin typeface="+mj-lt"/>
          <a:ea typeface="+mj-ea"/>
          <a:cs typeface="+mj-cs"/>
        </a:defRPr>
      </a:lvl1pPr>
    </p:titleStyle>
    <p:bodyStyle>
      <a:lvl1pPr marL="342900" indent="-342900" algn="l" defTabSz="914400" rtl="0" eaLnBrk="1" latinLnBrk="0" hangingPunct="1">
        <a:spcBef>
          <a:spcPts val="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ts val="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ts val="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ts val="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media" Target="../media/media6.m4a"/><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slideLayout" Target="../slideLayouts/slideLayout2.xml"/><Relationship Id="rId4" Type="http://schemas.openxmlformats.org/officeDocument/2006/relationships/audio" Target="../media/media6.m4a"/></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p:txBody>
          <a:bodyPr>
            <a:normAutofit fontScale="90000"/>
          </a:bodyPr>
          <a:lstStyle/>
          <a:p>
            <a:r>
              <a:rPr lang="en-GB" sz="6600" dirty="0"/>
              <a:t>ECE 3740 Systems Engineering Principles Mid Term Test</a:t>
            </a:r>
            <a:endParaRPr lang="en-US" sz="6600" dirty="0"/>
          </a:p>
        </p:txBody>
      </p:sp>
      <p:sp>
        <p:nvSpPr>
          <p:cNvPr id="3" name="Subtitle 2"/>
          <p:cNvSpPr>
            <a:spLocks noGrp="1"/>
          </p:cNvSpPr>
          <p:nvPr>
            <p:ph type="subTitle" idx="1"/>
          </p:nvPr>
        </p:nvSpPr>
        <p:spPr/>
        <p:txBody>
          <a:bodyPr/>
          <a:lstStyle/>
          <a:p>
            <a:r>
              <a:rPr lang="en-US" b="1" dirty="0">
                <a:latin typeface="Calibri" panose="020F0502020204030204" pitchFamily="34" charset="0"/>
              </a:rPr>
              <a:t>Nov 6, 5-9:00 PM</a:t>
            </a:r>
          </a:p>
          <a:p>
            <a:endParaRPr lang="en-US" b="1" dirty="0">
              <a:latin typeface="Calibri" panose="020F0502020204030204" pitchFamily="34" charset="0"/>
            </a:endParaRPr>
          </a:p>
          <a:p>
            <a:r>
              <a:rPr lang="en-US" b="1" dirty="0">
                <a:latin typeface="Calibri" panose="020F0502020204030204" pitchFamily="34" charset="0"/>
              </a:rPr>
              <a:t>/50</a:t>
            </a:r>
            <a:endParaRPr lang="en-CA" b="1" dirty="0">
              <a:latin typeface="Calibri" panose="020F0502020204030204" pitchFamily="34" charset="0"/>
            </a:endParaRPr>
          </a:p>
        </p:txBody>
      </p:sp>
    </p:spTree>
    <p:extLst>
      <p:ext uri="{BB962C8B-B14F-4D97-AF65-F5344CB8AC3E}">
        <p14:creationId xmlns:p14="http://schemas.microsoft.com/office/powerpoint/2010/main" val="271940175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a:t>(10 Marks) Q1 Part 2: Explanation of </a:t>
            </a:r>
            <a:r>
              <a:rPr lang="en-US" sz="3600" dirty="0" err="1">
                <a:solidFill>
                  <a:srgbClr val="00B050"/>
                </a:solidFill>
                <a:latin typeface="Courier New" panose="02070309020205020404" pitchFamily="49" charset="0"/>
                <a:cs typeface="Courier New" panose="02070309020205020404" pitchFamily="49" charset="0"/>
              </a:rPr>
              <a:t>sendMessageToClient</a:t>
            </a:r>
            <a:r>
              <a:rPr lang="en-US" sz="3600" dirty="0">
                <a:solidFill>
                  <a:srgbClr val="00B050"/>
                </a:solidFill>
                <a:latin typeface="Courier New" panose="02070309020205020404" pitchFamily="49" charset="0"/>
                <a:cs typeface="Courier New" panose="02070309020205020404" pitchFamily="49" charset="0"/>
              </a:rPr>
              <a:t>(String </a:t>
            </a:r>
            <a:r>
              <a:rPr lang="en-US" sz="3600" dirty="0" err="1">
                <a:solidFill>
                  <a:srgbClr val="00B050"/>
                </a:solidFill>
                <a:latin typeface="Courier New" panose="02070309020205020404" pitchFamily="49" charset="0"/>
                <a:cs typeface="Courier New" panose="02070309020205020404" pitchFamily="49" charset="0"/>
              </a:rPr>
              <a:t>msg</a:t>
            </a:r>
            <a:r>
              <a:rPr lang="en-US" sz="3600" dirty="0">
                <a:solidFill>
                  <a:srgbClr val="00B050"/>
                </a:solidFill>
                <a:latin typeface="Courier New" panose="02070309020205020404" pitchFamily="49" charset="0"/>
                <a:cs typeface="Courier New" panose="02070309020205020404" pitchFamily="49" charset="0"/>
              </a:rPr>
              <a:t>)</a:t>
            </a:r>
            <a:r>
              <a:rPr lang="en-US" sz="4000" dirty="0"/>
              <a:t> </a:t>
            </a:r>
            <a:endParaRPr lang="en-CA" sz="4000" dirty="0"/>
          </a:p>
        </p:txBody>
      </p:sp>
      <p:sp>
        <p:nvSpPr>
          <p:cNvPr id="3" name="Content Placeholder 2"/>
          <p:cNvSpPr>
            <a:spLocks noGrp="1"/>
          </p:cNvSpPr>
          <p:nvPr>
            <p:ph idx="1"/>
          </p:nvPr>
        </p:nvSpPr>
        <p:spPr>
          <a:xfrm>
            <a:off x="0" y="1600200"/>
            <a:ext cx="9144000" cy="5257800"/>
          </a:xfrm>
        </p:spPr>
        <p:txBody>
          <a:bodyPr>
            <a:normAutofit fontScale="92500" lnSpcReduction="10000"/>
          </a:bodyPr>
          <a:lstStyle/>
          <a:p>
            <a:endParaRPr lang="en-US" dirty="0"/>
          </a:p>
          <a:p>
            <a:endParaRPr lang="en-US" dirty="0"/>
          </a:p>
          <a:p>
            <a:pPr marL="0" indent="0">
              <a:buNone/>
            </a:pPr>
            <a:endParaRPr lang="en-US" dirty="0"/>
          </a:p>
          <a:p>
            <a:r>
              <a:rPr lang="en-US" sz="2600" dirty="0"/>
              <a:t>This method is used if it was passed a string value, and the other two is disregarded. (Dynamically)</a:t>
            </a:r>
          </a:p>
          <a:p>
            <a:r>
              <a:rPr lang="en-US" sz="2600" dirty="0"/>
              <a:t>This’s one of the overloaded methods, it takes a “String” as a input, then loop on each char of the string and converting </a:t>
            </a:r>
            <a:r>
              <a:rPr lang="en-US" sz="2600" dirty="0" err="1"/>
              <a:t>msg.charAt</a:t>
            </a:r>
            <a:r>
              <a:rPr lang="en-US" sz="2600" dirty="0"/>
              <a:t>(</a:t>
            </a:r>
            <a:r>
              <a:rPr lang="en-US" sz="2600" dirty="0" err="1"/>
              <a:t>i</a:t>
            </a:r>
            <a:r>
              <a:rPr lang="en-US" sz="2600" dirty="0"/>
              <a:t>) each one into a byte, and down casting that char into a byte (byte), and storing it in a byte variable, then sending that byte contents to the other/previous overloaded method that takes Byte as input to be written then flushed. </a:t>
            </a:r>
            <a:endParaRPr lang="en-US" dirty="0"/>
          </a:p>
          <a:p>
            <a:r>
              <a:rPr lang="en-US" dirty="0"/>
              <a:t>In: ClientConnection.java, </a:t>
            </a:r>
            <a:r>
              <a:rPr lang="en-US" dirty="0" err="1"/>
              <a:t>clientconnection</a:t>
            </a:r>
            <a:r>
              <a:rPr lang="en-US" dirty="0"/>
              <a:t> package, from line 90-95 (at this step, maybe it’ll change later)</a:t>
            </a:r>
            <a:endParaRPr lang="en-CA" dirty="0"/>
          </a:p>
          <a:p>
            <a:endParaRPr lang="en-CA" dirty="0"/>
          </a:p>
        </p:txBody>
      </p:sp>
      <p:pic>
        <p:nvPicPr>
          <p:cNvPr id="4" name="Picture 3">
            <a:extLst>
              <a:ext uri="{FF2B5EF4-FFF2-40B4-BE49-F238E27FC236}">
                <a16:creationId xmlns:a16="http://schemas.microsoft.com/office/drawing/2014/main" id="{C334D84D-4526-436A-AD22-9A6713854AC6}"/>
              </a:ext>
            </a:extLst>
          </p:cNvPr>
          <p:cNvPicPr>
            <a:picLocks noChangeAspect="1"/>
          </p:cNvPicPr>
          <p:nvPr/>
        </p:nvPicPr>
        <p:blipFill>
          <a:blip r:embed="rId4"/>
          <a:stretch>
            <a:fillRect/>
          </a:stretch>
        </p:blipFill>
        <p:spPr>
          <a:xfrm>
            <a:off x="762000" y="1600200"/>
            <a:ext cx="7354326" cy="1267002"/>
          </a:xfrm>
          <a:prstGeom prst="rect">
            <a:avLst/>
          </a:prstGeom>
        </p:spPr>
      </p:pic>
      <p:pic>
        <p:nvPicPr>
          <p:cNvPr id="5" name="Recorded Sound">
            <a:hlinkClick r:id="" action="ppaction://media"/>
            <a:extLst>
              <a:ext uri="{FF2B5EF4-FFF2-40B4-BE49-F238E27FC236}">
                <a16:creationId xmlns:a16="http://schemas.microsoft.com/office/drawing/2014/main" id="{031A551C-36F5-4E99-9B31-6EE29A6963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2400" y="221456"/>
            <a:ext cx="487363" cy="487363"/>
          </a:xfrm>
          <a:prstGeom prst="rect">
            <a:avLst/>
          </a:prstGeom>
        </p:spPr>
      </p:pic>
    </p:spTree>
    <p:extLst>
      <p:ext uri="{BB962C8B-B14F-4D97-AF65-F5344CB8AC3E}">
        <p14:creationId xmlns:p14="http://schemas.microsoft.com/office/powerpoint/2010/main" val="358192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32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a:t>(10 Marks) Q1 Part 3: Explanation of </a:t>
            </a:r>
            <a:r>
              <a:rPr lang="en-US" sz="3600" dirty="0" err="1">
                <a:solidFill>
                  <a:srgbClr val="00B050"/>
                </a:solidFill>
                <a:latin typeface="Courier New" panose="02070309020205020404" pitchFamily="49" charset="0"/>
                <a:cs typeface="Courier New" panose="02070309020205020404" pitchFamily="49" charset="0"/>
              </a:rPr>
              <a:t>sendMessageToClient</a:t>
            </a:r>
            <a:r>
              <a:rPr lang="en-US" sz="3600" dirty="0">
                <a:solidFill>
                  <a:srgbClr val="00B050"/>
                </a:solidFill>
                <a:latin typeface="Courier New" panose="02070309020205020404" pitchFamily="49" charset="0"/>
                <a:cs typeface="Courier New" panose="02070309020205020404" pitchFamily="49" charset="0"/>
              </a:rPr>
              <a:t>(</a:t>
            </a:r>
            <a:r>
              <a:rPr lang="en-US" sz="3600" dirty="0" err="1">
                <a:solidFill>
                  <a:srgbClr val="00B050"/>
                </a:solidFill>
                <a:latin typeface="Courier New" panose="02070309020205020404" pitchFamily="49" charset="0"/>
                <a:cs typeface="Courier New" panose="02070309020205020404" pitchFamily="49" charset="0"/>
              </a:rPr>
              <a:t>int</a:t>
            </a:r>
            <a:r>
              <a:rPr lang="en-US" sz="3600" dirty="0">
                <a:solidFill>
                  <a:srgbClr val="00B050"/>
                </a:solidFill>
                <a:latin typeface="Courier New" panose="02070309020205020404" pitchFamily="49" charset="0"/>
                <a:cs typeface="Courier New" panose="02070309020205020404" pitchFamily="49" charset="0"/>
              </a:rPr>
              <a:t> </a:t>
            </a:r>
            <a:r>
              <a:rPr lang="en-US" sz="3600" dirty="0" err="1">
                <a:solidFill>
                  <a:srgbClr val="00B050"/>
                </a:solidFill>
                <a:latin typeface="Courier New" panose="02070309020205020404" pitchFamily="49" charset="0"/>
                <a:cs typeface="Courier New" panose="02070309020205020404" pitchFamily="49" charset="0"/>
              </a:rPr>
              <a:t>msg</a:t>
            </a:r>
            <a:r>
              <a:rPr lang="en-US" sz="3600" dirty="0">
                <a:solidFill>
                  <a:srgbClr val="00B050"/>
                </a:solidFill>
                <a:latin typeface="Courier New" panose="02070309020205020404" pitchFamily="49" charset="0"/>
                <a:cs typeface="Courier New" panose="02070309020205020404" pitchFamily="49" charset="0"/>
              </a:rPr>
              <a:t>)</a:t>
            </a:r>
            <a:r>
              <a:rPr lang="en-US" sz="4000" dirty="0"/>
              <a:t> </a:t>
            </a:r>
            <a:endParaRPr lang="en-CA" sz="4000" dirty="0"/>
          </a:p>
        </p:txBody>
      </p:sp>
      <p:sp>
        <p:nvSpPr>
          <p:cNvPr id="3" name="Content Placeholder 2"/>
          <p:cNvSpPr>
            <a:spLocks noGrp="1"/>
          </p:cNvSpPr>
          <p:nvPr>
            <p:ph idx="1"/>
          </p:nvPr>
        </p:nvSpPr>
        <p:spPr>
          <a:xfrm>
            <a:off x="0" y="1600200"/>
            <a:ext cx="9144000" cy="5257800"/>
          </a:xfrm>
        </p:spPr>
        <p:txBody>
          <a:bodyPr>
            <a:normAutofit fontScale="92500" lnSpcReduction="20000"/>
          </a:bodyPr>
          <a:lstStyle/>
          <a:p>
            <a:endParaRPr lang="en-US" dirty="0"/>
          </a:p>
          <a:p>
            <a:endParaRPr lang="en-US" dirty="0"/>
          </a:p>
          <a:p>
            <a:pPr marL="0" indent="0">
              <a:buNone/>
            </a:pPr>
            <a:endParaRPr lang="en-US" dirty="0"/>
          </a:p>
          <a:p>
            <a:endParaRPr lang="en-US" sz="3200" dirty="0"/>
          </a:p>
          <a:p>
            <a:r>
              <a:rPr lang="en-US" sz="3200" dirty="0"/>
              <a:t>This method is used if it was passed a int value, and the other two is disregarded. (Dynamically)</a:t>
            </a:r>
          </a:p>
          <a:p>
            <a:r>
              <a:rPr lang="en-US" sz="3200" dirty="0"/>
              <a:t>This’s one of the overloaded methods, it takes int as a input, then using the </a:t>
            </a:r>
            <a:r>
              <a:rPr lang="en-US" sz="3200" dirty="0" err="1"/>
              <a:t>Integer.toString</a:t>
            </a:r>
            <a:r>
              <a:rPr lang="en-US" sz="3200" dirty="0"/>
              <a:t>(msg) method we convert the input into a String variable to be passed again to the previous overloaded methods, till it reaches the first one to be written and flushed.</a:t>
            </a:r>
            <a:endParaRPr lang="en-US" dirty="0"/>
          </a:p>
          <a:p>
            <a:endParaRPr lang="en-US" dirty="0"/>
          </a:p>
          <a:p>
            <a:r>
              <a:rPr lang="en-US" dirty="0"/>
              <a:t>In: ClientConnection.java, </a:t>
            </a:r>
            <a:r>
              <a:rPr lang="en-US" dirty="0" err="1"/>
              <a:t>clientconnection</a:t>
            </a:r>
            <a:r>
              <a:rPr lang="en-US" dirty="0"/>
              <a:t> package, from line 97-101 (at this step, maybe it’ll change later)</a:t>
            </a:r>
            <a:endParaRPr lang="en-CA" dirty="0"/>
          </a:p>
        </p:txBody>
      </p:sp>
      <p:pic>
        <p:nvPicPr>
          <p:cNvPr id="5" name="Picture 4">
            <a:extLst>
              <a:ext uri="{FF2B5EF4-FFF2-40B4-BE49-F238E27FC236}">
                <a16:creationId xmlns:a16="http://schemas.microsoft.com/office/drawing/2014/main" id="{847104D1-9770-4D2E-8C20-44303C70E199}"/>
              </a:ext>
            </a:extLst>
          </p:cNvPr>
          <p:cNvPicPr>
            <a:picLocks noChangeAspect="1"/>
          </p:cNvPicPr>
          <p:nvPr/>
        </p:nvPicPr>
        <p:blipFill>
          <a:blip r:embed="rId4"/>
          <a:stretch>
            <a:fillRect/>
          </a:stretch>
        </p:blipFill>
        <p:spPr>
          <a:xfrm>
            <a:off x="1180626" y="1600200"/>
            <a:ext cx="6782747" cy="1019317"/>
          </a:xfrm>
          <a:prstGeom prst="rect">
            <a:avLst/>
          </a:prstGeom>
        </p:spPr>
      </p:pic>
      <p:pic>
        <p:nvPicPr>
          <p:cNvPr id="6" name="Recorded Sound">
            <a:hlinkClick r:id="" action="ppaction://media"/>
            <a:extLst>
              <a:ext uri="{FF2B5EF4-FFF2-40B4-BE49-F238E27FC236}">
                <a16:creationId xmlns:a16="http://schemas.microsoft.com/office/drawing/2014/main" id="{04874520-1CF7-4439-AF4C-7C13C8FF881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2400" y="465137"/>
            <a:ext cx="487363" cy="487363"/>
          </a:xfrm>
          <a:prstGeom prst="rect">
            <a:avLst/>
          </a:prstGeom>
        </p:spPr>
      </p:pic>
    </p:spTree>
    <p:extLst>
      <p:ext uri="{BB962C8B-B14F-4D97-AF65-F5344CB8AC3E}">
        <p14:creationId xmlns:p14="http://schemas.microsoft.com/office/powerpoint/2010/main" val="2574782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63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dirty="0"/>
              <a:t>(10 Marks) Q1 Part 4: Explanation of</a:t>
            </a:r>
            <a:br>
              <a:rPr lang="en-US" sz="4400" dirty="0"/>
            </a:br>
            <a:r>
              <a:rPr lang="en-US" sz="4400" dirty="0"/>
              <a:t>“Exactly Three Methods”</a:t>
            </a:r>
            <a:endParaRPr lang="en-CA" sz="4400" dirty="0"/>
          </a:p>
        </p:txBody>
      </p:sp>
      <p:sp>
        <p:nvSpPr>
          <p:cNvPr id="3" name="Content Placeholder 2"/>
          <p:cNvSpPr>
            <a:spLocks noGrp="1"/>
          </p:cNvSpPr>
          <p:nvPr>
            <p:ph idx="1"/>
          </p:nvPr>
        </p:nvSpPr>
        <p:spPr>
          <a:xfrm>
            <a:off x="0" y="1600200"/>
            <a:ext cx="9144000" cy="5257800"/>
          </a:xfrm>
        </p:spPr>
        <p:txBody>
          <a:bodyPr/>
          <a:lstStyle/>
          <a:p>
            <a:r>
              <a:rPr lang="en-US" dirty="0"/>
              <a:t>Explain what you did to “ensure that </a:t>
            </a:r>
            <a:r>
              <a:rPr lang="en-US" dirty="0" err="1"/>
              <a:t>ClientConnection</a:t>
            </a:r>
            <a:r>
              <a:rPr lang="en-US" dirty="0"/>
              <a:t> has exactly three versions(overloaded methods) of sending data to a client, as listed above”; no less and no more.</a:t>
            </a:r>
          </a:p>
          <a:p>
            <a:r>
              <a:rPr lang="en-CA" dirty="0"/>
              <a:t>Answer:</a:t>
            </a:r>
            <a:endParaRPr lang="en-US" dirty="0"/>
          </a:p>
          <a:p>
            <a:r>
              <a:rPr lang="en-US" dirty="0"/>
              <a:t>The only class that uses our overloaded methods, is </a:t>
            </a:r>
            <a:r>
              <a:rPr lang="en-US" dirty="0" err="1"/>
              <a:t>ClientMessageHandler</a:t>
            </a:r>
            <a:r>
              <a:rPr lang="en-US" dirty="0"/>
              <a:t>, by inspecting other codes navigator bar, which shows all the variables used and the functions as well, and also Ctrl-F would search for all incidents of what you search for.</a:t>
            </a:r>
            <a:endParaRPr lang="en-CA" dirty="0"/>
          </a:p>
        </p:txBody>
      </p:sp>
      <p:pic>
        <p:nvPicPr>
          <p:cNvPr id="4" name="Recorded Sound">
            <a:hlinkClick r:id="" action="ppaction://media"/>
            <a:extLst>
              <a:ext uri="{FF2B5EF4-FFF2-40B4-BE49-F238E27FC236}">
                <a16:creationId xmlns:a16="http://schemas.microsoft.com/office/drawing/2014/main" id="{B1CC155D-FC90-4B72-940B-BB43CC43CB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43800" y="1752600"/>
            <a:ext cx="487363" cy="487363"/>
          </a:xfrm>
          <a:prstGeom prst="rect">
            <a:avLst/>
          </a:prstGeom>
        </p:spPr>
      </p:pic>
    </p:spTree>
    <p:extLst>
      <p:ext uri="{BB962C8B-B14F-4D97-AF65-F5344CB8AC3E}">
        <p14:creationId xmlns:p14="http://schemas.microsoft.com/office/powerpoint/2010/main" val="1060161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2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dirty="0"/>
              <a:t>(10 Marks) Q1 Part 5: Explanation of</a:t>
            </a:r>
            <a:br>
              <a:rPr lang="en-US" sz="4400" dirty="0"/>
            </a:br>
            <a:r>
              <a:rPr lang="en-US" sz="4400" dirty="0"/>
              <a:t>“Other Changes”</a:t>
            </a:r>
            <a:endParaRPr lang="en-CA" sz="4400" dirty="0"/>
          </a:p>
        </p:txBody>
      </p:sp>
      <p:sp>
        <p:nvSpPr>
          <p:cNvPr id="3" name="Content Placeholder 2"/>
          <p:cNvSpPr>
            <a:spLocks noGrp="1"/>
          </p:cNvSpPr>
          <p:nvPr>
            <p:ph idx="1"/>
          </p:nvPr>
        </p:nvSpPr>
        <p:spPr>
          <a:xfrm>
            <a:off x="0" y="1600200"/>
            <a:ext cx="9144000" cy="5257800"/>
          </a:xfrm>
        </p:spPr>
        <p:txBody>
          <a:bodyPr>
            <a:normAutofit/>
          </a:bodyPr>
          <a:lstStyle/>
          <a:p>
            <a:r>
              <a:rPr lang="en-US" dirty="0"/>
              <a:t>Explain what changes you made in other parts of the Server project, other than the changes you made in </a:t>
            </a:r>
            <a:r>
              <a:rPr lang="en-US" dirty="0" err="1"/>
              <a:t>ClientConnection</a:t>
            </a:r>
            <a:r>
              <a:rPr lang="en-US" dirty="0"/>
              <a:t>.</a:t>
            </a:r>
          </a:p>
          <a:p>
            <a:endParaRPr lang="en-US" dirty="0"/>
          </a:p>
          <a:p>
            <a:r>
              <a:rPr lang="en-US" sz="2000" dirty="0"/>
              <a:t>Answer: I didn’t really change other part of the server project, because whatever was using the previous overloaded message for the string would change automatically in all the project files, if it was normal change, I would go for </a:t>
            </a:r>
            <a:r>
              <a:rPr lang="en-US" sz="2000" dirty="0" err="1"/>
              <a:t>ClientMessageHandler</a:t>
            </a:r>
            <a:r>
              <a:rPr lang="en-US" sz="2000" dirty="0"/>
              <a:t> class, and whenever </a:t>
            </a:r>
            <a:r>
              <a:rPr lang="en-US" sz="2000" dirty="0" err="1">
                <a:latin typeface="Courier New" panose="02070309020205020404" pitchFamily="49" charset="0"/>
                <a:cs typeface="Courier New" panose="02070309020205020404" pitchFamily="49" charset="0"/>
              </a:rPr>
              <a:t>sendStringMessageToClient</a:t>
            </a:r>
            <a:r>
              <a:rPr lang="en-US" sz="2000" dirty="0">
                <a:latin typeface="Courier New" panose="02070309020205020404" pitchFamily="49" charset="0"/>
                <a:cs typeface="Courier New" panose="02070309020205020404" pitchFamily="49" charset="0"/>
              </a:rPr>
              <a:t> </a:t>
            </a:r>
            <a:r>
              <a:rPr lang="en-US" sz="2000" dirty="0"/>
              <a:t>showed I would manually replace it by </a:t>
            </a:r>
            <a:r>
              <a:rPr lang="en-US" sz="2000" dirty="0" err="1">
                <a:latin typeface="Courier New" panose="02070309020205020404" pitchFamily="49" charset="0"/>
                <a:cs typeface="Courier New" panose="02070309020205020404" pitchFamily="49" charset="0"/>
              </a:rPr>
              <a:t>sendMessageToClient</a:t>
            </a:r>
            <a:r>
              <a:rPr lang="en-US" sz="2000" dirty="0"/>
              <a:t>, also I didn’t have to care which one is used where, because all of the methods are overloaded so java would dynamically choose which message corresponds to the given input.</a:t>
            </a:r>
          </a:p>
          <a:p>
            <a:endParaRPr lang="en-US" dirty="0"/>
          </a:p>
        </p:txBody>
      </p:sp>
    </p:spTree>
    <p:extLst>
      <p:ext uri="{BB962C8B-B14F-4D97-AF65-F5344CB8AC3E}">
        <p14:creationId xmlns:p14="http://schemas.microsoft.com/office/powerpoint/2010/main" val="23939696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dirty="0"/>
              <a:t>(5 Marks) Q1 Part 6:</a:t>
            </a:r>
            <a:endParaRPr lang="en-CA" sz="4400" dirty="0"/>
          </a:p>
        </p:txBody>
      </p:sp>
      <p:sp>
        <p:nvSpPr>
          <p:cNvPr id="3" name="Content Placeholder 2"/>
          <p:cNvSpPr>
            <a:spLocks noGrp="1"/>
          </p:cNvSpPr>
          <p:nvPr>
            <p:ph idx="1"/>
          </p:nvPr>
        </p:nvSpPr>
        <p:spPr>
          <a:xfrm>
            <a:off x="0" y="1600200"/>
            <a:ext cx="9144000" cy="5257800"/>
          </a:xfrm>
        </p:spPr>
        <p:txBody>
          <a:bodyPr>
            <a:normAutofit fontScale="85000" lnSpcReduction="10000"/>
          </a:bodyPr>
          <a:lstStyle/>
          <a:p>
            <a:r>
              <a:rPr lang="en-US" dirty="0"/>
              <a:t>Identify which overloaded function is currently being unused? </a:t>
            </a:r>
          </a:p>
          <a:p>
            <a:r>
              <a:rPr lang="en-US" b="1" dirty="0"/>
              <a:t>Answer: </a:t>
            </a:r>
            <a:r>
              <a:rPr lang="en-US" dirty="0" err="1"/>
              <a:t>sendMessageToClient</a:t>
            </a:r>
            <a:r>
              <a:rPr lang="en-US" dirty="0"/>
              <a:t>(int msg), since all messages being sent in the </a:t>
            </a:r>
            <a:r>
              <a:rPr lang="en-US" sz="3200" dirty="0" err="1"/>
              <a:t>ClientMessageHandler</a:t>
            </a:r>
            <a:r>
              <a:rPr lang="en-US" sz="3200" dirty="0"/>
              <a:t> class are either bytes (0xFF) or string messages.</a:t>
            </a:r>
          </a:p>
          <a:p>
            <a:endParaRPr lang="en-US" dirty="0"/>
          </a:p>
          <a:p>
            <a:r>
              <a:rPr lang="en-US" dirty="0"/>
              <a:t>Explain what possible reason this unused method can be used for?         (More examples in the voice recording)</a:t>
            </a:r>
          </a:p>
          <a:p>
            <a:r>
              <a:rPr lang="en-US" b="1" dirty="0"/>
              <a:t>Answer:</a:t>
            </a:r>
            <a:r>
              <a:rPr lang="en-US" dirty="0"/>
              <a:t> if a number like the port number was requested by the client or as a termination message after each command which’s really not recommended. </a:t>
            </a:r>
          </a:p>
          <a:p>
            <a:r>
              <a:rPr lang="en-US" dirty="0"/>
              <a:t>Also, if the server is some sort of address book it would use numbers solely for telling the client the requested phone number.</a:t>
            </a:r>
          </a:p>
          <a:p>
            <a:endParaRPr lang="en-US" dirty="0"/>
          </a:p>
          <a:p>
            <a:endParaRPr lang="en-US" dirty="0"/>
          </a:p>
        </p:txBody>
      </p:sp>
      <p:pic>
        <p:nvPicPr>
          <p:cNvPr id="4" name="Recorded Sound">
            <a:hlinkClick r:id="" action="ppaction://media"/>
            <a:extLst>
              <a:ext uri="{FF2B5EF4-FFF2-40B4-BE49-F238E27FC236}">
                <a16:creationId xmlns:a16="http://schemas.microsoft.com/office/drawing/2014/main" id="{DF5975DC-5DBB-4530-A028-A0E05DC173F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8318" y="2743200"/>
            <a:ext cx="487363" cy="487363"/>
          </a:xfrm>
          <a:prstGeom prst="rect">
            <a:avLst/>
          </a:prstGeom>
        </p:spPr>
      </p:pic>
      <p:pic>
        <p:nvPicPr>
          <p:cNvPr id="5" name="Recorded Sound">
            <a:hlinkClick r:id="" action="ppaction://media"/>
            <a:extLst>
              <a:ext uri="{FF2B5EF4-FFF2-40B4-BE49-F238E27FC236}">
                <a16:creationId xmlns:a16="http://schemas.microsoft.com/office/drawing/2014/main" id="{D82B03B0-B93A-442A-9587-424AF4AB94E6}"/>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981200" y="6096000"/>
            <a:ext cx="487363" cy="487363"/>
          </a:xfrm>
          <a:prstGeom prst="rect">
            <a:avLst/>
          </a:prstGeom>
        </p:spPr>
      </p:pic>
    </p:spTree>
    <p:extLst>
      <p:ext uri="{BB962C8B-B14F-4D97-AF65-F5344CB8AC3E}">
        <p14:creationId xmlns:p14="http://schemas.microsoft.com/office/powerpoint/2010/main" val="3243730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77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230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Typed Answer Template</a:t>
            </a:r>
            <a:endParaRPr lang="en-CA" dirty="0"/>
          </a:p>
        </p:txBody>
      </p:sp>
      <p:sp>
        <p:nvSpPr>
          <p:cNvPr id="3" name="Content Placeholder 2"/>
          <p:cNvSpPr>
            <a:spLocks noGrp="1"/>
          </p:cNvSpPr>
          <p:nvPr>
            <p:ph idx="1"/>
          </p:nvPr>
        </p:nvSpPr>
        <p:spPr/>
        <p:txBody>
          <a:bodyPr>
            <a:normAutofit lnSpcReduction="10000"/>
          </a:bodyPr>
          <a:lstStyle/>
          <a:p>
            <a:r>
              <a:rPr lang="en-US" dirty="0"/>
              <a:t>Explain your answer here.</a:t>
            </a:r>
          </a:p>
          <a:p>
            <a:endParaRPr lang="en-US" dirty="0"/>
          </a:p>
          <a:p>
            <a:r>
              <a:rPr lang="en-US" dirty="0"/>
              <a:t>Using a different slide for each part of the question. You may use additional slides for a part, as needed.</a:t>
            </a:r>
          </a:p>
          <a:p>
            <a:endParaRPr lang="en-US" dirty="0"/>
          </a:p>
          <a:p>
            <a:r>
              <a:rPr lang="en-US" dirty="0"/>
              <a:t>For each explanation slide you have, embed your accompanying verbal explanation into the slide, using PowerPoint’s “insert-&gt;audio-Record Audio…” feature.</a:t>
            </a:r>
          </a:p>
          <a:p>
            <a:endParaRPr lang="en-US" dirty="0"/>
          </a:p>
          <a:p>
            <a:r>
              <a:rPr lang="en-US" dirty="0"/>
              <a:t>Do NOT show the NetBeans IDE.</a:t>
            </a:r>
            <a:endParaRPr lang="en-CA" dirty="0"/>
          </a:p>
        </p:txBody>
      </p:sp>
    </p:spTree>
    <p:extLst>
      <p:ext uri="{BB962C8B-B14F-4D97-AF65-F5344CB8AC3E}">
        <p14:creationId xmlns:p14="http://schemas.microsoft.com/office/powerpoint/2010/main" val="26968270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Answer Template:</a:t>
            </a:r>
            <a:endParaRPr lang="en-CA" dirty="0"/>
          </a:p>
        </p:txBody>
      </p:sp>
      <p:sp>
        <p:nvSpPr>
          <p:cNvPr id="3" name="Content Placeholder 2"/>
          <p:cNvSpPr>
            <a:spLocks noGrp="1"/>
          </p:cNvSpPr>
          <p:nvPr>
            <p:ph idx="1"/>
          </p:nvPr>
        </p:nvSpPr>
        <p:spPr>
          <a:xfrm>
            <a:off x="0" y="4114800"/>
            <a:ext cx="9144000" cy="2743200"/>
          </a:xfrm>
        </p:spPr>
        <p:txBody>
          <a:bodyPr/>
          <a:lstStyle/>
          <a:p>
            <a:pPr marL="0" indent="0">
              <a:buNone/>
            </a:pPr>
            <a:r>
              <a:rPr lang="en-US" dirty="0"/>
              <a:t>This is my explanation of the code.</a:t>
            </a:r>
            <a:endParaRPr lang="en-CA" dirty="0"/>
          </a:p>
        </p:txBody>
      </p:sp>
      <p:pic>
        <p:nvPicPr>
          <p:cNvPr id="8" name="Picture 7"/>
          <p:cNvPicPr>
            <a:picLocks noChangeAspect="1"/>
          </p:cNvPicPr>
          <p:nvPr/>
        </p:nvPicPr>
        <p:blipFill>
          <a:blip r:embed="rId2"/>
          <a:stretch>
            <a:fillRect/>
          </a:stretch>
        </p:blipFill>
        <p:spPr>
          <a:xfrm>
            <a:off x="3095625" y="1739419"/>
            <a:ext cx="2771776" cy="1499564"/>
          </a:xfrm>
          <a:prstGeom prst="rect">
            <a:avLst/>
          </a:prstGeom>
        </p:spPr>
      </p:pic>
      <p:pic>
        <p:nvPicPr>
          <p:cNvPr id="9" name="Picture 8"/>
          <p:cNvPicPr>
            <a:picLocks noChangeAspect="1"/>
          </p:cNvPicPr>
          <p:nvPr/>
        </p:nvPicPr>
        <p:blipFill>
          <a:blip r:embed="rId2"/>
          <a:stretch>
            <a:fillRect/>
          </a:stretch>
        </p:blipFill>
        <p:spPr>
          <a:xfrm>
            <a:off x="2743200" y="1676400"/>
            <a:ext cx="3755920" cy="2031998"/>
          </a:xfrm>
          <a:prstGeom prst="rect">
            <a:avLst/>
          </a:prstGeom>
        </p:spPr>
      </p:pic>
    </p:spTree>
    <p:extLst>
      <p:ext uri="{BB962C8B-B14F-4D97-AF65-F5344CB8AC3E}">
        <p14:creationId xmlns:p14="http://schemas.microsoft.com/office/powerpoint/2010/main" val="26221048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sz="6000" dirty="0"/>
              <a:t>Test Submission Format</a:t>
            </a:r>
            <a:br>
              <a:rPr lang="en-CA" sz="6000" dirty="0"/>
            </a:br>
            <a:r>
              <a:rPr lang="en-CA" sz="4000" dirty="0"/>
              <a:t>See Recording for Additional Information</a:t>
            </a:r>
          </a:p>
        </p:txBody>
      </p:sp>
      <p:sp>
        <p:nvSpPr>
          <p:cNvPr id="5" name="Content Placeholder 4"/>
          <p:cNvSpPr>
            <a:spLocks noGrp="1"/>
          </p:cNvSpPr>
          <p:nvPr>
            <p:ph idx="1"/>
          </p:nvPr>
        </p:nvSpPr>
        <p:spPr>
          <a:xfrm>
            <a:off x="0" y="1524000"/>
            <a:ext cx="9144000" cy="5257800"/>
          </a:xfrm>
        </p:spPr>
        <p:txBody>
          <a:bodyPr>
            <a:noAutofit/>
          </a:bodyPr>
          <a:lstStyle/>
          <a:p>
            <a:pPr marL="514350" indent="-514350">
              <a:buFont typeface="+mj-lt"/>
              <a:buAutoNum type="arabicPeriod"/>
            </a:pPr>
            <a:r>
              <a:rPr lang="en-CA" sz="1700" dirty="0"/>
              <a:t>Identification video recording (in .mp4 format) showing:</a:t>
            </a:r>
          </a:p>
          <a:p>
            <a:pPr lvl="1"/>
            <a:r>
              <a:rPr lang="en-CA" sz="1700" dirty="0"/>
              <a:t>Show your face and student card for approximately 5 s. State your name and student number in the video.</a:t>
            </a:r>
          </a:p>
          <a:p>
            <a:pPr lvl="1"/>
            <a:endParaRPr lang="en-CA" sz="1700" dirty="0"/>
          </a:p>
          <a:p>
            <a:pPr marL="457200" indent="-457200">
              <a:buFont typeface="+mj-lt"/>
              <a:buAutoNum type="arabicPeriod"/>
            </a:pPr>
            <a:r>
              <a:rPr lang="en-CA" sz="1700" dirty="0"/>
              <a:t>PowerPoint file: </a:t>
            </a:r>
            <a:r>
              <a:rPr lang="en-US" sz="1700" dirty="0" err="1">
                <a:latin typeface="Courier New" panose="02070309020205020404" pitchFamily="49" charset="0"/>
                <a:cs typeface="Courier New" panose="02070309020205020404" pitchFamily="49" charset="0"/>
              </a:rPr>
              <a:t>Lastname.Firstname.Midterm</a:t>
            </a:r>
            <a:r>
              <a:rPr lang="en-US" sz="1700" dirty="0">
                <a:latin typeface="Courier New" panose="02070309020205020404" pitchFamily="49" charset="0"/>
                <a:cs typeface="Courier New" panose="02070309020205020404" pitchFamily="49" charset="0"/>
              </a:rPr>
              <a:t> Test v2.pptx</a:t>
            </a:r>
          </a:p>
          <a:p>
            <a:pPr lvl="1"/>
            <a:r>
              <a:rPr lang="en-US" sz="1700" dirty="0"/>
              <a:t>Submit your typed answers with embedded verbal explanations.</a:t>
            </a:r>
          </a:p>
          <a:p>
            <a:pPr lvl="1"/>
            <a:endParaRPr lang="en-US" sz="1700" dirty="0"/>
          </a:p>
          <a:p>
            <a:pPr lvl="1"/>
            <a:r>
              <a:rPr lang="en-US" sz="1700" dirty="0"/>
              <a:t>Your verbal explanations should be embedded into the slides using PowerPoint’s “insert-&gt;audio-&gt;Record Audio” feature, as explained and demonstrated in this morning’s class.</a:t>
            </a:r>
          </a:p>
          <a:p>
            <a:pPr lvl="1"/>
            <a:endParaRPr lang="en-US" sz="1700" dirty="0"/>
          </a:p>
          <a:p>
            <a:pPr lvl="1"/>
            <a:r>
              <a:rPr lang="en-US" sz="1700" dirty="0"/>
              <a:t>Do NOT show your solutions in NetBeans IDE. You will need to copy your solution code from NetBeans and paste them into these PowerPoint slides (use “Alt-&gt;</a:t>
            </a:r>
            <a:r>
              <a:rPr lang="en-US" sz="1700" dirty="0" err="1"/>
              <a:t>PrtScn</a:t>
            </a:r>
            <a:r>
              <a:rPr lang="en-US" sz="1700" dirty="0"/>
              <a:t>”, paste into Paint, select the code of interest, copy it from Paint, and finally paste it into the PowerPoint slide).</a:t>
            </a:r>
          </a:p>
          <a:p>
            <a:pPr lvl="2"/>
            <a:endParaRPr lang="en-US" sz="1700" dirty="0"/>
          </a:p>
          <a:p>
            <a:pPr marL="514350" indent="-514350">
              <a:buFont typeface="+mj-lt"/>
              <a:buAutoNum type="arabicPeriod"/>
            </a:pPr>
            <a:r>
              <a:rPr lang="en-CA" sz="1700" dirty="0" err="1"/>
              <a:t>Netbeans</a:t>
            </a:r>
            <a:r>
              <a:rPr lang="en-CA" sz="1700" dirty="0"/>
              <a:t> projects folder:</a:t>
            </a:r>
          </a:p>
          <a:p>
            <a:pPr lvl="1"/>
            <a:r>
              <a:rPr lang="en-US" sz="1700" dirty="0"/>
              <a:t>Submit your NetBeans project solution in a separate folder.</a:t>
            </a:r>
          </a:p>
          <a:p>
            <a:pPr lvl="1"/>
            <a:endParaRPr lang="en-US" sz="1700" dirty="0"/>
          </a:p>
          <a:p>
            <a:r>
              <a:rPr lang="en-US" sz="1700" dirty="0"/>
              <a:t>Zip your identification video recording, PowerPoint </a:t>
            </a:r>
            <a:r>
              <a:rPr lang="en-CA" sz="1700" dirty="0"/>
              <a:t>file</a:t>
            </a:r>
            <a:r>
              <a:rPr lang="en-US" sz="1700" dirty="0"/>
              <a:t>, and NetBeans project folder into one package, naming it: Lastname.Firstname.zip, as shown in the following slide:</a:t>
            </a:r>
          </a:p>
        </p:txBody>
      </p:sp>
    </p:spTree>
    <p:extLst>
      <p:ext uri="{BB962C8B-B14F-4D97-AF65-F5344CB8AC3E}">
        <p14:creationId xmlns:p14="http://schemas.microsoft.com/office/powerpoint/2010/main" val="10101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fade">
                                      <p:cBhvr>
                                        <p:cTn id="15" dur="500"/>
                                        <p:tgtEl>
                                          <p:spTgt spid="5">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animEffect transition="in" filter="fade">
                                      <p:cBhvr>
                                        <p:cTn id="18" dur="500"/>
                                        <p:tgtEl>
                                          <p:spTgt spid="5">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animEffect transition="in" filter="fade">
                                      <p:cBhvr>
                                        <p:cTn id="23" dur="500"/>
                                        <p:tgtEl>
                                          <p:spTgt spid="5">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xEl>
                                              <p:pRg st="8" end="8"/>
                                            </p:txEl>
                                          </p:spTgt>
                                        </p:tgtEl>
                                        <p:attrNameLst>
                                          <p:attrName>style.visibility</p:attrName>
                                        </p:attrNameLst>
                                      </p:cBhvr>
                                      <p:to>
                                        <p:strVal val="visible"/>
                                      </p:to>
                                    </p:set>
                                    <p:animEffect transition="in" filter="fade">
                                      <p:cBhvr>
                                        <p:cTn id="28" dur="500"/>
                                        <p:tgtEl>
                                          <p:spTgt spid="5">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10" end="10"/>
                                            </p:txEl>
                                          </p:spTgt>
                                        </p:tgtEl>
                                        <p:attrNameLst>
                                          <p:attrName>style.visibility</p:attrName>
                                        </p:attrNameLst>
                                      </p:cBhvr>
                                      <p:to>
                                        <p:strVal val="visible"/>
                                      </p:to>
                                    </p:set>
                                    <p:animEffect transition="in" filter="fade">
                                      <p:cBhvr>
                                        <p:cTn id="33" dur="500"/>
                                        <p:tgtEl>
                                          <p:spTgt spid="5">
                                            <p:txEl>
                                              <p:pRg st="10" end="10"/>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5">
                                            <p:txEl>
                                              <p:pRg st="11" end="11"/>
                                            </p:txEl>
                                          </p:spTgt>
                                        </p:tgtEl>
                                        <p:attrNameLst>
                                          <p:attrName>style.visibility</p:attrName>
                                        </p:attrNameLst>
                                      </p:cBhvr>
                                      <p:to>
                                        <p:strVal val="visible"/>
                                      </p:to>
                                    </p:set>
                                    <p:animEffect transition="in" filter="fade">
                                      <p:cBhvr>
                                        <p:cTn id="36" dur="500"/>
                                        <p:tgtEl>
                                          <p:spTgt spid="5">
                                            <p:txEl>
                                              <p:pRg st="11" end="11"/>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xEl>
                                              <p:pRg st="13" end="13"/>
                                            </p:txEl>
                                          </p:spTgt>
                                        </p:tgtEl>
                                        <p:attrNameLst>
                                          <p:attrName>style.visibility</p:attrName>
                                        </p:attrNameLst>
                                      </p:cBhvr>
                                      <p:to>
                                        <p:strVal val="visible"/>
                                      </p:to>
                                    </p:set>
                                    <p:animEffect transition="in" filter="fade">
                                      <p:cBhvr>
                                        <p:cTn id="41" dur="500"/>
                                        <p:tgtEl>
                                          <p:spTgt spid="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Zip Package Format</a:t>
            </a:r>
            <a:endParaRPr lang="en-CA" dirty="0"/>
          </a:p>
        </p:txBody>
      </p:sp>
      <p:sp>
        <p:nvSpPr>
          <p:cNvPr id="18" name="TextBox 17"/>
          <p:cNvSpPr txBox="1"/>
          <p:nvPr/>
        </p:nvSpPr>
        <p:spPr>
          <a:xfrm>
            <a:off x="199942" y="3364668"/>
            <a:ext cx="117020" cy="276999"/>
          </a:xfrm>
          <a:prstGeom prst="rect">
            <a:avLst/>
          </a:prstGeom>
          <a:noFill/>
        </p:spPr>
        <p:txBody>
          <a:bodyPr wrap="none" lIns="0" tIns="0" rIns="0" bIns="0" rtlCol="0">
            <a:spAutoFit/>
          </a:bodyPr>
          <a:lstStyle/>
          <a:p>
            <a:r>
              <a:rPr lang="en-US" dirty="0"/>
              <a:t>2</a:t>
            </a:r>
            <a:endParaRPr lang="en-CA" dirty="0"/>
          </a:p>
        </p:txBody>
      </p:sp>
      <p:sp>
        <p:nvSpPr>
          <p:cNvPr id="20" name="TextBox 19"/>
          <p:cNvSpPr txBox="1"/>
          <p:nvPr/>
        </p:nvSpPr>
        <p:spPr>
          <a:xfrm>
            <a:off x="4316307" y="3343332"/>
            <a:ext cx="169004" cy="276999"/>
          </a:xfrm>
          <a:prstGeom prst="rect">
            <a:avLst/>
          </a:prstGeom>
          <a:noFill/>
        </p:spPr>
        <p:txBody>
          <a:bodyPr wrap="square" lIns="0" tIns="0" rIns="0" bIns="0" rtlCol="0">
            <a:spAutoFit/>
          </a:bodyPr>
          <a:lstStyle/>
          <a:p>
            <a:r>
              <a:rPr lang="en-US" dirty="0"/>
              <a:t>4</a:t>
            </a:r>
            <a:endParaRPr lang="en-CA" dirty="0"/>
          </a:p>
        </p:txBody>
      </p:sp>
      <p:sp>
        <p:nvSpPr>
          <p:cNvPr id="21" name="TextBox 20"/>
          <p:cNvSpPr txBox="1"/>
          <p:nvPr/>
        </p:nvSpPr>
        <p:spPr>
          <a:xfrm>
            <a:off x="2209800" y="5503540"/>
            <a:ext cx="117020" cy="276999"/>
          </a:xfrm>
          <a:prstGeom prst="rect">
            <a:avLst/>
          </a:prstGeom>
          <a:noFill/>
        </p:spPr>
        <p:txBody>
          <a:bodyPr wrap="none" lIns="0" tIns="0" rIns="0" bIns="0" rtlCol="0">
            <a:spAutoFit/>
          </a:bodyPr>
          <a:lstStyle/>
          <a:p>
            <a:r>
              <a:rPr lang="en-US" dirty="0"/>
              <a:t>5</a:t>
            </a:r>
            <a:endParaRPr lang="en-CA" dirty="0"/>
          </a:p>
        </p:txBody>
      </p:sp>
      <p:sp>
        <p:nvSpPr>
          <p:cNvPr id="17" name="TextBox 16"/>
          <p:cNvSpPr txBox="1"/>
          <p:nvPr/>
        </p:nvSpPr>
        <p:spPr>
          <a:xfrm>
            <a:off x="224586" y="2095871"/>
            <a:ext cx="67731" cy="160326"/>
          </a:xfrm>
          <a:prstGeom prst="rect">
            <a:avLst/>
          </a:prstGeom>
          <a:noFill/>
        </p:spPr>
        <p:txBody>
          <a:bodyPr wrap="none" lIns="0" tIns="0" rIns="0" bIns="0" rtlCol="0">
            <a:spAutoFit/>
          </a:bodyPr>
          <a:lstStyle/>
          <a:p>
            <a:r>
              <a:rPr lang="en-US" dirty="0"/>
              <a:t>1</a:t>
            </a:r>
            <a:endParaRPr lang="en-CA" dirty="0"/>
          </a:p>
        </p:txBody>
      </p:sp>
      <p:sp>
        <p:nvSpPr>
          <p:cNvPr id="19" name="TextBox 18"/>
          <p:cNvSpPr txBox="1"/>
          <p:nvPr/>
        </p:nvSpPr>
        <p:spPr>
          <a:xfrm>
            <a:off x="4309533" y="2095871"/>
            <a:ext cx="67731" cy="160326"/>
          </a:xfrm>
          <a:prstGeom prst="rect">
            <a:avLst/>
          </a:prstGeom>
          <a:noFill/>
        </p:spPr>
        <p:txBody>
          <a:bodyPr wrap="none" lIns="0" tIns="0" rIns="0" bIns="0" rtlCol="0">
            <a:spAutoFit/>
          </a:bodyPr>
          <a:lstStyle/>
          <a:p>
            <a:r>
              <a:rPr lang="en-US" dirty="0"/>
              <a:t>3</a:t>
            </a:r>
            <a:endParaRPr lang="en-CA" dirty="0"/>
          </a:p>
        </p:txBody>
      </p:sp>
      <p:grpSp>
        <p:nvGrpSpPr>
          <p:cNvPr id="8" name="Group 7"/>
          <p:cNvGrpSpPr/>
          <p:nvPr/>
        </p:nvGrpSpPr>
        <p:grpSpPr>
          <a:xfrm>
            <a:off x="468757" y="1868612"/>
            <a:ext cx="8206486" cy="2571412"/>
            <a:chOff x="-2676608" y="-8229600"/>
            <a:chExt cx="15397245" cy="4824558"/>
          </a:xfrm>
        </p:grpSpPr>
        <p:pic>
          <p:nvPicPr>
            <p:cNvPr id="3" name="Picture 2"/>
            <p:cNvPicPr>
              <a:picLocks noChangeAspect="1"/>
            </p:cNvPicPr>
            <p:nvPr/>
          </p:nvPicPr>
          <p:blipFill>
            <a:blip r:embed="rId2"/>
            <a:stretch>
              <a:fillRect/>
            </a:stretch>
          </p:blipFill>
          <p:spPr>
            <a:xfrm>
              <a:off x="-2676608" y="-8229600"/>
              <a:ext cx="6210300" cy="1990725"/>
            </a:xfrm>
            <a:prstGeom prst="rect">
              <a:avLst/>
            </a:prstGeom>
          </p:spPr>
          <p:style>
            <a:lnRef idx="1">
              <a:schemeClr val="accent1"/>
            </a:lnRef>
            <a:fillRef idx="2">
              <a:schemeClr val="accent1"/>
            </a:fillRef>
            <a:effectRef idx="1">
              <a:schemeClr val="accent1"/>
            </a:effectRef>
            <a:fontRef idx="minor">
              <a:schemeClr val="dk1"/>
            </a:fontRef>
          </p:style>
        </p:pic>
        <p:pic>
          <p:nvPicPr>
            <p:cNvPr id="4" name="Picture 3"/>
            <p:cNvPicPr>
              <a:picLocks noChangeAspect="1"/>
            </p:cNvPicPr>
            <p:nvPr/>
          </p:nvPicPr>
          <p:blipFill>
            <a:blip r:embed="rId3"/>
            <a:stretch>
              <a:fillRect/>
            </a:stretch>
          </p:blipFill>
          <p:spPr>
            <a:xfrm>
              <a:off x="-2676608" y="-5473123"/>
              <a:ext cx="6305550" cy="2057400"/>
            </a:xfrm>
            <a:prstGeom prst="rect">
              <a:avLst/>
            </a:prstGeom>
          </p:spPr>
          <p:style>
            <a:lnRef idx="1">
              <a:schemeClr val="accent1"/>
            </a:lnRef>
            <a:fillRef idx="2">
              <a:schemeClr val="accent1"/>
            </a:fillRef>
            <a:effectRef idx="1">
              <a:schemeClr val="accent1"/>
            </a:effectRef>
            <a:fontRef idx="minor">
              <a:schemeClr val="dk1"/>
            </a:fontRef>
          </p:style>
        </p:pic>
        <p:pic>
          <p:nvPicPr>
            <p:cNvPr id="5" name="Picture 4"/>
            <p:cNvPicPr>
              <a:picLocks noChangeAspect="1"/>
            </p:cNvPicPr>
            <p:nvPr/>
          </p:nvPicPr>
          <p:blipFill>
            <a:blip r:embed="rId4"/>
            <a:stretch>
              <a:fillRect/>
            </a:stretch>
          </p:blipFill>
          <p:spPr>
            <a:xfrm>
              <a:off x="4995862" y="-8229600"/>
              <a:ext cx="7077075" cy="2047875"/>
            </a:xfrm>
            <a:prstGeom prst="rect">
              <a:avLst/>
            </a:prstGeom>
          </p:spPr>
          <p:style>
            <a:lnRef idx="1">
              <a:schemeClr val="accent1"/>
            </a:lnRef>
            <a:fillRef idx="2">
              <a:schemeClr val="accent1"/>
            </a:fillRef>
            <a:effectRef idx="1">
              <a:schemeClr val="accent1"/>
            </a:effectRef>
            <a:fontRef idx="minor">
              <a:schemeClr val="dk1"/>
            </a:fontRef>
          </p:style>
        </p:pic>
        <p:pic>
          <p:nvPicPr>
            <p:cNvPr id="6" name="Picture 5"/>
            <p:cNvPicPr>
              <a:picLocks noChangeAspect="1"/>
            </p:cNvPicPr>
            <p:nvPr/>
          </p:nvPicPr>
          <p:blipFill>
            <a:blip r:embed="rId5"/>
            <a:stretch>
              <a:fillRect/>
            </a:stretch>
          </p:blipFill>
          <p:spPr>
            <a:xfrm>
              <a:off x="4995862" y="-5471967"/>
              <a:ext cx="7724775" cy="2066925"/>
            </a:xfrm>
            <a:prstGeom prst="rect">
              <a:avLst/>
            </a:prstGeom>
          </p:spPr>
          <p:style>
            <a:lnRef idx="1">
              <a:schemeClr val="accent1"/>
            </a:lnRef>
            <a:fillRef idx="2">
              <a:schemeClr val="accent1"/>
            </a:fillRef>
            <a:effectRef idx="1">
              <a:schemeClr val="accent1"/>
            </a:effectRef>
            <a:fontRef idx="minor">
              <a:schemeClr val="dk1"/>
            </a:fontRef>
          </p:style>
        </p:pic>
      </p:grpSp>
      <p:pic>
        <p:nvPicPr>
          <p:cNvPr id="7" name="Picture 6"/>
          <p:cNvPicPr>
            <a:picLocks noChangeAspect="1"/>
          </p:cNvPicPr>
          <p:nvPr/>
        </p:nvPicPr>
        <p:blipFill>
          <a:blip r:embed="rId6"/>
          <a:stretch>
            <a:fillRect/>
          </a:stretch>
        </p:blipFill>
        <p:spPr>
          <a:xfrm>
            <a:off x="2389293" y="4905630"/>
            <a:ext cx="4011507" cy="1316940"/>
          </a:xfrm>
          <a:prstGeom prst="rect">
            <a:avLst/>
          </a:prstGeom>
        </p:spPr>
        <p:style>
          <a:lnRef idx="1">
            <a:schemeClr val="accent1"/>
          </a:lnRef>
          <a:fillRef idx="2">
            <a:schemeClr val="accent1"/>
          </a:fillRef>
          <a:effectRef idx="1">
            <a:schemeClr val="accent1"/>
          </a:effectRef>
          <a:fontRef idx="minor">
            <a:schemeClr val="dk1"/>
          </a:fontRef>
        </p:style>
      </p:pic>
    </p:spTree>
    <p:extLst>
      <p:ext uri="{BB962C8B-B14F-4D97-AF65-F5344CB8AC3E}">
        <p14:creationId xmlns:p14="http://schemas.microsoft.com/office/powerpoint/2010/main" val="17585271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sz="6000" dirty="0"/>
              <a:t>Test Submission Location</a:t>
            </a:r>
            <a:br>
              <a:rPr lang="en-CA" sz="6000" dirty="0"/>
            </a:br>
            <a:r>
              <a:rPr lang="en-CA" sz="4000" dirty="0"/>
              <a:t>See Recording for Additional Information</a:t>
            </a:r>
          </a:p>
        </p:txBody>
      </p:sp>
      <p:sp>
        <p:nvSpPr>
          <p:cNvPr id="5" name="Content Placeholder 4"/>
          <p:cNvSpPr>
            <a:spLocks noGrp="1"/>
          </p:cNvSpPr>
          <p:nvPr>
            <p:ph idx="1"/>
          </p:nvPr>
        </p:nvSpPr>
        <p:spPr>
          <a:xfrm>
            <a:off x="0" y="1600200"/>
            <a:ext cx="9144000" cy="1295400"/>
          </a:xfrm>
        </p:spPr>
        <p:txBody>
          <a:bodyPr>
            <a:noAutofit/>
          </a:bodyPr>
          <a:lstStyle/>
          <a:p>
            <a:pPr>
              <a:lnSpc>
                <a:spcPct val="120000"/>
              </a:lnSpc>
            </a:pPr>
            <a:r>
              <a:rPr lang="en-US" sz="2200" dirty="0"/>
              <a:t>Submit your zipped package (Lastname.Firstname.zip) to </a:t>
            </a:r>
            <a:r>
              <a:rPr lang="en-US" sz="2200" dirty="0" err="1"/>
              <a:t>umlearn</a:t>
            </a:r>
            <a:r>
              <a:rPr lang="en-US" sz="2200" dirty="0"/>
              <a:t>:</a:t>
            </a:r>
          </a:p>
          <a:p>
            <a:pPr>
              <a:lnSpc>
                <a:spcPct val="120000"/>
              </a:lnSpc>
            </a:pPr>
            <a:endParaRPr lang="en-US" sz="2200" dirty="0"/>
          </a:p>
          <a:p>
            <a:pPr>
              <a:lnSpc>
                <a:spcPct val="120000"/>
              </a:lnSpc>
            </a:pPr>
            <a:r>
              <a:rPr lang="en-US" sz="2200" dirty="0"/>
              <a:t>Assessment-&gt;Assignments-&gt;Midterm Test Submission:</a:t>
            </a:r>
          </a:p>
          <a:p>
            <a:pPr marL="0" indent="0">
              <a:lnSpc>
                <a:spcPct val="120000"/>
              </a:lnSpc>
              <a:buNone/>
            </a:pPr>
            <a:endParaRPr lang="en-US" sz="2200" dirty="0"/>
          </a:p>
        </p:txBody>
      </p:sp>
      <p:pic>
        <p:nvPicPr>
          <p:cNvPr id="3" name="Picture 2"/>
          <p:cNvPicPr>
            <a:picLocks noChangeAspect="1"/>
          </p:cNvPicPr>
          <p:nvPr/>
        </p:nvPicPr>
        <p:blipFill>
          <a:blip r:embed="rId2"/>
          <a:stretch>
            <a:fillRect/>
          </a:stretch>
        </p:blipFill>
        <p:spPr>
          <a:xfrm>
            <a:off x="2201701" y="3078162"/>
            <a:ext cx="4740598" cy="1981202"/>
          </a:xfrm>
          <a:prstGeom prst="rect">
            <a:avLst/>
          </a:prstGeom>
        </p:spPr>
      </p:pic>
      <p:pic>
        <p:nvPicPr>
          <p:cNvPr id="4" name="Picture 3"/>
          <p:cNvPicPr>
            <a:picLocks noChangeAspect="1"/>
          </p:cNvPicPr>
          <p:nvPr/>
        </p:nvPicPr>
        <p:blipFill>
          <a:blip r:embed="rId3"/>
          <a:stretch>
            <a:fillRect/>
          </a:stretch>
        </p:blipFill>
        <p:spPr>
          <a:xfrm>
            <a:off x="1176337" y="5486400"/>
            <a:ext cx="6791325" cy="1009650"/>
          </a:xfrm>
          <a:prstGeom prst="rect">
            <a:avLst/>
          </a:prstGeom>
        </p:spPr>
      </p:pic>
    </p:spTree>
    <p:extLst>
      <p:ext uri="{BB962C8B-B14F-4D97-AF65-F5344CB8AC3E}">
        <p14:creationId xmlns:p14="http://schemas.microsoft.com/office/powerpoint/2010/main" val="1344609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Midterm Test Date &amp; Deadlines</a:t>
            </a:r>
            <a:endParaRPr lang="en-CA" dirty="0"/>
          </a:p>
        </p:txBody>
      </p:sp>
      <p:sp>
        <p:nvSpPr>
          <p:cNvPr id="3" name="Content Placeholder 2"/>
          <p:cNvSpPr>
            <a:spLocks noGrp="1"/>
          </p:cNvSpPr>
          <p:nvPr>
            <p:ph idx="1"/>
          </p:nvPr>
        </p:nvSpPr>
        <p:spPr/>
        <p:txBody>
          <a:bodyPr>
            <a:normAutofit/>
          </a:bodyPr>
          <a:lstStyle/>
          <a:p>
            <a:r>
              <a:rPr lang="en-US" sz="2400" dirty="0"/>
              <a:t>Start Time:</a:t>
            </a:r>
          </a:p>
          <a:p>
            <a:pPr lvl="1"/>
            <a:r>
              <a:rPr lang="en-US" sz="2400" dirty="0"/>
              <a:t>Nov 6, 2020 @ 5:00 pm.</a:t>
            </a:r>
          </a:p>
          <a:p>
            <a:pPr lvl="1"/>
            <a:endParaRPr lang="en-US" sz="2400" dirty="0"/>
          </a:p>
          <a:p>
            <a:r>
              <a:rPr lang="en-US" sz="2400" dirty="0"/>
              <a:t>Submission End Time:</a:t>
            </a:r>
          </a:p>
          <a:p>
            <a:pPr lvl="1"/>
            <a:r>
              <a:rPr lang="en-US" sz="2400" dirty="0"/>
              <a:t>Nov 6, 2020 @ 9:00 pm.</a:t>
            </a:r>
          </a:p>
          <a:p>
            <a:pPr lvl="1"/>
            <a:endParaRPr lang="en-US" sz="2400" dirty="0"/>
          </a:p>
          <a:p>
            <a:r>
              <a:rPr lang="en-US" sz="2400" dirty="0"/>
              <a:t>The submission folder will be closed at 9:30 pm.</a:t>
            </a:r>
            <a:endParaRPr lang="en-CA" sz="2400" dirty="0"/>
          </a:p>
          <a:p>
            <a:pPr lvl="1"/>
            <a:endParaRPr lang="en-CA" sz="2400" dirty="0"/>
          </a:p>
        </p:txBody>
      </p:sp>
    </p:spTree>
    <p:extLst>
      <p:ext uri="{BB962C8B-B14F-4D97-AF65-F5344CB8AC3E}">
        <p14:creationId xmlns:p14="http://schemas.microsoft.com/office/powerpoint/2010/main" val="20232811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dirty="0"/>
              <a:t>The Rules</a:t>
            </a:r>
            <a:endParaRPr lang="en-CA" sz="6600" dirty="0"/>
          </a:p>
        </p:txBody>
      </p:sp>
      <p:sp>
        <p:nvSpPr>
          <p:cNvPr id="3" name="Content Placeholder 2"/>
          <p:cNvSpPr>
            <a:spLocks noGrp="1"/>
          </p:cNvSpPr>
          <p:nvPr>
            <p:ph idx="1"/>
          </p:nvPr>
        </p:nvSpPr>
        <p:spPr/>
        <p:txBody>
          <a:bodyPr>
            <a:normAutofit fontScale="77500" lnSpcReduction="20000"/>
          </a:bodyPr>
          <a:lstStyle/>
          <a:p>
            <a:r>
              <a:rPr lang="en-US" dirty="0"/>
              <a:t>This is an open book test: students may use their personal laptop computers; lab computers; personal notes; lecture slides; calculators; and personal C and Java files.</a:t>
            </a:r>
            <a:endParaRPr lang="en-CA" dirty="0"/>
          </a:p>
          <a:p>
            <a:endParaRPr lang="en-CA" dirty="0"/>
          </a:p>
          <a:p>
            <a:r>
              <a:rPr lang="en-US" dirty="0"/>
              <a:t>Students may use an Internet search engine, such as Google, only for obtaining information about C and Java coding.</a:t>
            </a:r>
          </a:p>
          <a:p>
            <a:endParaRPr lang="en-US" dirty="0"/>
          </a:p>
          <a:p>
            <a:r>
              <a:rPr lang="en-US" dirty="0"/>
              <a:t>Students are prohibited from using the Internet for any other purpose.</a:t>
            </a:r>
          </a:p>
          <a:p>
            <a:endParaRPr lang="en-US" dirty="0"/>
          </a:p>
          <a:p>
            <a:r>
              <a:rPr lang="en-US" dirty="0"/>
              <a:t>Students are prohibited from consulting (speaking, chatting, etc.) with anyone regarding any aspect of this test throughout the entire duration of this test.</a:t>
            </a:r>
          </a:p>
          <a:p>
            <a:endParaRPr lang="en-US" dirty="0"/>
          </a:p>
          <a:p>
            <a:r>
              <a:rPr lang="en-US" dirty="0"/>
              <a:t>A student may not do the test in the same building or same room as another student doing the same test.</a:t>
            </a:r>
            <a:endParaRPr lang="en-CA" dirty="0"/>
          </a:p>
          <a:p>
            <a:endParaRPr lang="en-CA" dirty="0"/>
          </a:p>
          <a:p>
            <a:endParaRPr lang="en-CA" dirty="0"/>
          </a:p>
        </p:txBody>
      </p:sp>
    </p:spTree>
    <p:extLst>
      <p:ext uri="{BB962C8B-B14F-4D97-AF65-F5344CB8AC3E}">
        <p14:creationId xmlns:p14="http://schemas.microsoft.com/office/powerpoint/2010/main" val="1467211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Signature Page</a:t>
            </a:r>
            <a:endParaRPr lang="en-CA" dirty="0"/>
          </a:p>
        </p:txBody>
      </p:sp>
      <p:sp>
        <p:nvSpPr>
          <p:cNvPr id="5" name="Content Placeholder 4"/>
          <p:cNvSpPr>
            <a:spLocks noGrp="1"/>
          </p:cNvSpPr>
          <p:nvPr>
            <p:ph idx="1"/>
          </p:nvPr>
        </p:nvSpPr>
        <p:spPr>
          <a:xfrm>
            <a:off x="0" y="2524442"/>
            <a:ext cx="9144000" cy="4333558"/>
          </a:xfrm>
        </p:spPr>
        <p:txBody>
          <a:bodyPr>
            <a:normAutofit/>
          </a:bodyPr>
          <a:lstStyle/>
          <a:p>
            <a:r>
              <a:rPr lang="en-US" sz="2000" dirty="0"/>
              <a:t>Enter your name, student number, and signature (type name again; your typing will appear in a signature font).</a:t>
            </a:r>
          </a:p>
          <a:p>
            <a:endParaRPr lang="en-US" sz="2000" dirty="0"/>
          </a:p>
          <a:p>
            <a:r>
              <a:rPr lang="en-US" sz="2000" dirty="0"/>
              <a:t>By entering your details above, you honestly declare that you have not consulted (spoken, chatted, etc.) with anyone regarding any aspect of this test throughout the entire duration of this test.</a:t>
            </a:r>
            <a:endParaRPr lang="en-CA" sz="2000" dirty="0"/>
          </a:p>
        </p:txBody>
      </p:sp>
      <p:graphicFrame>
        <p:nvGraphicFramePr>
          <p:cNvPr id="6" name="Content Placeholder 3"/>
          <p:cNvGraphicFramePr>
            <a:graphicFrameLocks/>
          </p:cNvGraphicFramePr>
          <p:nvPr>
            <p:extLst>
              <p:ext uri="{D42A27DB-BD31-4B8C-83A1-F6EECF244321}">
                <p14:modId xmlns:p14="http://schemas.microsoft.com/office/powerpoint/2010/main" val="1457680301"/>
              </p:ext>
            </p:extLst>
          </p:nvPr>
        </p:nvGraphicFramePr>
        <p:xfrm>
          <a:off x="0" y="1600200"/>
          <a:ext cx="9144000" cy="741680"/>
        </p:xfrm>
        <a:graphic>
          <a:graphicData uri="http://schemas.openxmlformats.org/drawingml/2006/table">
            <a:tbl>
              <a:tblPr firstRow="1" bandRow="1">
                <a:tableStyleId>{22838BEF-8BB2-4498-84A7-C5851F593DF1}</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370840">
                <a:tc>
                  <a:txBody>
                    <a:bodyPr/>
                    <a:lstStyle/>
                    <a:p>
                      <a:pPr algn="ctr"/>
                      <a:r>
                        <a:rPr lang="en-US" dirty="0"/>
                        <a:t>Name</a:t>
                      </a:r>
                      <a:endParaRPr lang="en-CA" dirty="0"/>
                    </a:p>
                  </a:txBody>
                  <a:tcPr/>
                </a:tc>
                <a:tc>
                  <a:txBody>
                    <a:bodyPr/>
                    <a:lstStyle/>
                    <a:p>
                      <a:pPr algn="ctr"/>
                      <a:r>
                        <a:rPr lang="en-US"/>
                        <a:t>Student</a:t>
                      </a:r>
                      <a:r>
                        <a:rPr lang="en-US" baseline="0"/>
                        <a:t> Number</a:t>
                      </a:r>
                      <a:endParaRPr lang="en-CA" dirty="0"/>
                    </a:p>
                  </a:txBody>
                  <a:tcPr/>
                </a:tc>
                <a:tc>
                  <a:txBody>
                    <a:bodyPr/>
                    <a:lstStyle/>
                    <a:p>
                      <a:pPr algn="ctr"/>
                      <a:r>
                        <a:rPr lang="en-US"/>
                        <a:t>Signature</a:t>
                      </a:r>
                      <a:endParaRPr lang="en-CA" dirty="0"/>
                    </a:p>
                  </a:txBody>
                  <a:tcPr/>
                </a:tc>
                <a:extLst>
                  <a:ext uri="{0D108BD9-81ED-4DB2-BD59-A6C34878D82A}">
                    <a16:rowId xmlns:a16="http://schemas.microsoft.com/office/drawing/2014/main" val="10000"/>
                  </a:ext>
                </a:extLst>
              </a:tr>
              <a:tr h="370840">
                <a:tc>
                  <a:txBody>
                    <a:bodyPr/>
                    <a:lstStyle/>
                    <a:p>
                      <a:r>
                        <a:rPr lang="en-CA" dirty="0"/>
                        <a:t>Mohammad </a:t>
                      </a:r>
                      <a:r>
                        <a:rPr lang="en-CA" dirty="0" err="1"/>
                        <a:t>Elsayyed</a:t>
                      </a:r>
                      <a:endParaRPr lang="en-CA" dirty="0"/>
                    </a:p>
                  </a:txBody>
                  <a:tcPr/>
                </a:tc>
                <a:tc>
                  <a:txBody>
                    <a:bodyPr/>
                    <a:lstStyle/>
                    <a:p>
                      <a:r>
                        <a:rPr lang="en-CA" dirty="0"/>
                        <a:t>7876820</a:t>
                      </a:r>
                    </a:p>
                  </a:txBody>
                  <a:tcPr/>
                </a:tc>
                <a:tc>
                  <a:txBody>
                    <a:bodyPr/>
                    <a:lstStyle/>
                    <a:p>
                      <a:r>
                        <a:rPr lang="en-US" dirty="0">
                          <a:latin typeface="Bradley Hand ITC" panose="03070402050302030203" pitchFamily="66" charset="0"/>
                        </a:rPr>
                        <a:t>Mohammad </a:t>
                      </a:r>
                      <a:r>
                        <a:rPr lang="en-US" dirty="0" err="1">
                          <a:latin typeface="Bradley Hand ITC" panose="03070402050302030203" pitchFamily="66" charset="0"/>
                        </a:rPr>
                        <a:t>Elsayyed</a:t>
                      </a:r>
                      <a:endParaRPr lang="en-CA" dirty="0">
                        <a:latin typeface="Bradley Hand ITC" panose="03070402050302030203" pitchFamily="66" charset="0"/>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45367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6600" dirty="0"/>
              <a:t>Authentication Information</a:t>
            </a:r>
            <a:endParaRPr lang="en-CA" sz="6600" dirty="0"/>
          </a:p>
        </p:txBody>
      </p:sp>
      <p:sp>
        <p:nvSpPr>
          <p:cNvPr id="3" name="Content Placeholder 2"/>
          <p:cNvSpPr>
            <a:spLocks noGrp="1"/>
          </p:cNvSpPr>
          <p:nvPr>
            <p:ph idx="1"/>
          </p:nvPr>
        </p:nvSpPr>
        <p:spPr/>
        <p:txBody>
          <a:bodyPr>
            <a:normAutofit fontScale="55000" lnSpcReduction="20000"/>
          </a:bodyPr>
          <a:lstStyle/>
          <a:p>
            <a:pPr>
              <a:lnSpc>
                <a:spcPct val="120000"/>
              </a:lnSpc>
            </a:pPr>
            <a:r>
              <a:rPr lang="en-US" dirty="0"/>
              <a:t>Please submit the following information (the information is needed for authentication and to verify integrity, only: it will not be used for any other purpose).</a:t>
            </a:r>
          </a:p>
          <a:p>
            <a:pPr>
              <a:lnSpc>
                <a:spcPct val="120000"/>
              </a:lnSpc>
            </a:pPr>
            <a:endParaRPr lang="en-US" dirty="0"/>
          </a:p>
          <a:p>
            <a:pPr>
              <a:lnSpc>
                <a:spcPct val="120000"/>
              </a:lnSpc>
            </a:pPr>
            <a:r>
              <a:rPr lang="en-US" dirty="0"/>
              <a:t>Paste a screen capture of the output of the OS program named “ipconfig”.</a:t>
            </a:r>
          </a:p>
          <a:p>
            <a:pPr>
              <a:lnSpc>
                <a:spcPct val="120000"/>
              </a:lnSpc>
            </a:pPr>
            <a:endParaRPr lang="en-US" dirty="0"/>
          </a:p>
          <a:p>
            <a:pPr>
              <a:lnSpc>
                <a:spcPct val="120000"/>
              </a:lnSpc>
            </a:pPr>
            <a:r>
              <a:rPr lang="en-US" dirty="0"/>
              <a:t>Here are instructions:</a:t>
            </a:r>
          </a:p>
          <a:p>
            <a:pPr>
              <a:lnSpc>
                <a:spcPct val="120000"/>
              </a:lnSpc>
            </a:pPr>
            <a:endParaRPr lang="en-US" dirty="0"/>
          </a:p>
          <a:p>
            <a:pPr marL="514350" indent="-514350">
              <a:lnSpc>
                <a:spcPct val="120000"/>
              </a:lnSpc>
              <a:buFont typeface="+mj-lt"/>
              <a:buAutoNum type="arabicPeriod"/>
            </a:pPr>
            <a:r>
              <a:rPr lang="en-US" dirty="0"/>
              <a:t>Open a “command prompt” window. Click on the “Type here to search” button on the lower left hand side of your Windows screen, and type “Command Prompt” (without the quotes).</a:t>
            </a:r>
          </a:p>
          <a:p>
            <a:pPr marL="514350" indent="-514350">
              <a:lnSpc>
                <a:spcPct val="120000"/>
              </a:lnSpc>
              <a:buFont typeface="+mj-lt"/>
              <a:buAutoNum type="arabicPeriod"/>
            </a:pPr>
            <a:endParaRPr lang="en-US" dirty="0"/>
          </a:p>
          <a:p>
            <a:pPr marL="514350" indent="-514350">
              <a:lnSpc>
                <a:spcPct val="120000"/>
              </a:lnSpc>
              <a:buFont typeface="+mj-lt"/>
              <a:buAutoNum type="arabicPeriod"/>
            </a:pPr>
            <a:r>
              <a:rPr lang="en-US" dirty="0"/>
              <a:t>In the “Command Prompt” that appears, type the following in order (without quotes):</a:t>
            </a:r>
          </a:p>
          <a:p>
            <a:pPr marL="1031875" lvl="1" indent="-519113">
              <a:lnSpc>
                <a:spcPct val="120000"/>
              </a:lnSpc>
              <a:buFont typeface="+mj-lt"/>
              <a:buAutoNum type="arabicPeriod"/>
            </a:pPr>
            <a:r>
              <a:rPr lang="en-US" dirty="0"/>
              <a:t>Type “time”</a:t>
            </a:r>
          </a:p>
          <a:p>
            <a:pPr marL="1031875" lvl="1" indent="-519113">
              <a:lnSpc>
                <a:spcPct val="120000"/>
              </a:lnSpc>
              <a:buFont typeface="+mj-lt"/>
              <a:buAutoNum type="arabicPeriod"/>
            </a:pPr>
            <a:r>
              <a:rPr lang="en-US" dirty="0"/>
              <a:t>Type Control-C (Type Ctrl and c at the same time)</a:t>
            </a:r>
          </a:p>
          <a:p>
            <a:pPr marL="1031875" lvl="1" indent="-519113">
              <a:lnSpc>
                <a:spcPct val="120000"/>
              </a:lnSpc>
              <a:buFont typeface="+mj-lt"/>
              <a:buAutoNum type="arabicPeriod"/>
            </a:pPr>
            <a:r>
              <a:rPr lang="en-US" dirty="0"/>
              <a:t>Type “ipconfig”</a:t>
            </a:r>
          </a:p>
          <a:p>
            <a:pPr marL="1031875" lvl="1" indent="-519113">
              <a:lnSpc>
                <a:spcPct val="120000"/>
              </a:lnSpc>
              <a:buFont typeface="+mj-lt"/>
              <a:buAutoNum type="arabicPeriod"/>
            </a:pPr>
            <a:r>
              <a:rPr lang="en-US" dirty="0"/>
              <a:t>Type “time”</a:t>
            </a:r>
          </a:p>
          <a:p>
            <a:pPr marL="1031875" lvl="1" indent="-519113">
              <a:lnSpc>
                <a:spcPct val="120000"/>
              </a:lnSpc>
              <a:buFont typeface="+mj-lt"/>
              <a:buAutoNum type="arabicPeriod"/>
            </a:pPr>
            <a:r>
              <a:rPr lang="en-US" dirty="0"/>
              <a:t>Type Control-C (Type Ctrl and c at the same time)</a:t>
            </a:r>
          </a:p>
          <a:p>
            <a:pPr marL="1031875" lvl="1" indent="-519113">
              <a:lnSpc>
                <a:spcPct val="120000"/>
              </a:lnSpc>
              <a:buFont typeface="+mj-lt"/>
              <a:buAutoNum type="arabicPeriod"/>
            </a:pPr>
            <a:r>
              <a:rPr lang="en-US" dirty="0"/>
              <a:t>Type Alt-</a:t>
            </a:r>
            <a:r>
              <a:rPr lang="en-US" dirty="0" err="1"/>
              <a:t>PrtScn</a:t>
            </a:r>
            <a:r>
              <a:rPr lang="en-US" dirty="0"/>
              <a:t> (Type Alt and </a:t>
            </a:r>
            <a:r>
              <a:rPr lang="en-US" dirty="0" err="1"/>
              <a:t>PrtScn</a:t>
            </a:r>
            <a:r>
              <a:rPr lang="en-US" dirty="0"/>
              <a:t> at the same time). This will capture the screen as a bitmap.</a:t>
            </a:r>
          </a:p>
          <a:p>
            <a:pPr marL="1031875" lvl="1" indent="-519113">
              <a:lnSpc>
                <a:spcPct val="120000"/>
              </a:lnSpc>
              <a:buFont typeface="+mj-lt"/>
              <a:buAutoNum type="arabicPeriod"/>
            </a:pPr>
            <a:r>
              <a:rPr lang="en-US" dirty="0"/>
              <a:t>Paste the bitmap into the following slide (Slide 6). Note I have pasted an example output on Slide 7.</a:t>
            </a:r>
            <a:endParaRPr lang="en-CA" dirty="0"/>
          </a:p>
        </p:txBody>
      </p:sp>
    </p:spTree>
    <p:extLst>
      <p:ext uri="{BB962C8B-B14F-4D97-AF65-F5344CB8AC3E}">
        <p14:creationId xmlns:p14="http://schemas.microsoft.com/office/powerpoint/2010/main" val="1954443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ED7E2A-7D9D-4CC8-8E30-484757E62E71}"/>
              </a:ext>
            </a:extLst>
          </p:cNvPr>
          <p:cNvPicPr>
            <a:picLocks noChangeAspect="1"/>
          </p:cNvPicPr>
          <p:nvPr/>
        </p:nvPicPr>
        <p:blipFill>
          <a:blip r:embed="rId2"/>
          <a:stretch>
            <a:fillRect/>
          </a:stretch>
        </p:blipFill>
        <p:spPr>
          <a:xfrm>
            <a:off x="0" y="976312"/>
            <a:ext cx="9144000" cy="4905376"/>
          </a:xfrm>
          <a:prstGeom prst="rect">
            <a:avLst/>
          </a:prstGeom>
        </p:spPr>
      </p:pic>
    </p:spTree>
    <p:extLst>
      <p:ext uri="{BB962C8B-B14F-4D97-AF65-F5344CB8AC3E}">
        <p14:creationId xmlns:p14="http://schemas.microsoft.com/office/powerpoint/2010/main" val="31970863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6200" y="0"/>
            <a:ext cx="5102087" cy="6858000"/>
          </a:xfrm>
          <a:prstGeom prst="rect">
            <a:avLst/>
          </a:prstGeom>
        </p:spPr>
      </p:pic>
      <p:sp>
        <p:nvSpPr>
          <p:cNvPr id="3" name="Title 2"/>
          <p:cNvSpPr>
            <a:spLocks noGrp="1"/>
          </p:cNvSpPr>
          <p:nvPr>
            <p:ph type="title"/>
          </p:nvPr>
        </p:nvSpPr>
        <p:spPr>
          <a:xfrm>
            <a:off x="5257800" y="0"/>
            <a:ext cx="3886199" cy="1417638"/>
          </a:xfrm>
        </p:spPr>
        <p:txBody>
          <a:bodyPr>
            <a:normAutofit fontScale="90000"/>
          </a:bodyPr>
          <a:lstStyle/>
          <a:p>
            <a:r>
              <a:rPr lang="en-US" dirty="0"/>
              <a:t>Example Output</a:t>
            </a:r>
            <a:endParaRPr lang="en-CA" dirty="0"/>
          </a:p>
        </p:txBody>
      </p:sp>
    </p:spTree>
    <p:extLst>
      <p:ext uri="{BB962C8B-B14F-4D97-AF65-F5344CB8AC3E}">
        <p14:creationId xmlns:p14="http://schemas.microsoft.com/office/powerpoint/2010/main" val="583217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1 (Q1)</a:t>
            </a:r>
            <a:endParaRPr lang="en-CA" dirty="0"/>
          </a:p>
        </p:txBody>
      </p:sp>
      <p:sp>
        <p:nvSpPr>
          <p:cNvPr id="3" name="Content Placeholder 2"/>
          <p:cNvSpPr>
            <a:spLocks noGrp="1"/>
          </p:cNvSpPr>
          <p:nvPr>
            <p:ph idx="1"/>
          </p:nvPr>
        </p:nvSpPr>
        <p:spPr/>
        <p:txBody>
          <a:bodyPr>
            <a:noAutofit/>
          </a:bodyPr>
          <a:lstStyle/>
          <a:p>
            <a:r>
              <a:rPr lang="en-US" sz="1700" dirty="0"/>
              <a:t>Refactor the given Server software, Q1Server.zip, so that its “send data to a client” method is overloaded. </a:t>
            </a:r>
          </a:p>
          <a:p>
            <a:endParaRPr lang="en-US" sz="1700" dirty="0"/>
          </a:p>
          <a:p>
            <a:r>
              <a:rPr lang="en-US" sz="1700" dirty="0"/>
              <a:t>Currently, the </a:t>
            </a:r>
            <a:r>
              <a:rPr lang="en-US" sz="1700" dirty="0" err="1"/>
              <a:t>ClientConnection</a:t>
            </a:r>
            <a:r>
              <a:rPr lang="en-US" sz="1700" dirty="0"/>
              <a:t> class has two differently named methods for sending data to a client.</a:t>
            </a:r>
          </a:p>
          <a:p>
            <a:endParaRPr lang="en-US" sz="1700" dirty="0"/>
          </a:p>
          <a:p>
            <a:pPr marL="400050" lvl="1" indent="0">
              <a:buNone/>
            </a:pPr>
            <a:r>
              <a:rPr lang="en-US" sz="1700" dirty="0" err="1">
                <a:latin typeface="Courier New" panose="02070309020205020404" pitchFamily="49" charset="0"/>
                <a:cs typeface="Courier New" panose="02070309020205020404" pitchFamily="49" charset="0"/>
              </a:rPr>
              <a:t>sendMessageToClient</a:t>
            </a:r>
            <a:r>
              <a:rPr lang="en-US" sz="1700" dirty="0">
                <a:latin typeface="Courier New" panose="02070309020205020404" pitchFamily="49" charset="0"/>
                <a:cs typeface="Courier New" panose="02070309020205020404" pitchFamily="49" charset="0"/>
              </a:rPr>
              <a:t>(byte </a:t>
            </a:r>
            <a:r>
              <a:rPr lang="en-US" sz="1700" dirty="0" err="1">
                <a:latin typeface="Courier New" panose="02070309020205020404" pitchFamily="49" charset="0"/>
                <a:cs typeface="Courier New" panose="02070309020205020404" pitchFamily="49" charset="0"/>
              </a:rPr>
              <a:t>msg</a:t>
            </a:r>
            <a:r>
              <a:rPr lang="en-US" sz="1700" dirty="0">
                <a:latin typeface="Courier New" panose="02070309020205020404" pitchFamily="49" charset="0"/>
                <a:cs typeface="Courier New" panose="02070309020205020404" pitchFamily="49" charset="0"/>
              </a:rPr>
              <a:t>)</a:t>
            </a:r>
          </a:p>
          <a:p>
            <a:pPr marL="400050" lvl="1" indent="0">
              <a:buNone/>
            </a:pPr>
            <a:r>
              <a:rPr lang="en-US" sz="1700" dirty="0" err="1">
                <a:latin typeface="Courier New" panose="02070309020205020404" pitchFamily="49" charset="0"/>
                <a:cs typeface="Courier New" panose="02070309020205020404" pitchFamily="49" charset="0"/>
              </a:rPr>
              <a:t>sendStringMessageToClient</a:t>
            </a:r>
            <a:r>
              <a:rPr lang="en-US" sz="1700" dirty="0">
                <a:latin typeface="Courier New" panose="02070309020205020404" pitchFamily="49" charset="0"/>
                <a:cs typeface="Courier New" panose="02070309020205020404" pitchFamily="49" charset="0"/>
              </a:rPr>
              <a:t>(String </a:t>
            </a:r>
            <a:r>
              <a:rPr lang="en-US" sz="1700" dirty="0" err="1">
                <a:latin typeface="Courier New" panose="02070309020205020404" pitchFamily="49" charset="0"/>
                <a:cs typeface="Courier New" panose="02070309020205020404" pitchFamily="49" charset="0"/>
              </a:rPr>
              <a:t>theMessage</a:t>
            </a:r>
            <a:r>
              <a:rPr lang="en-US" sz="1700" dirty="0">
                <a:latin typeface="Courier New" panose="02070309020205020404" pitchFamily="49" charset="0"/>
                <a:cs typeface="Courier New" panose="02070309020205020404" pitchFamily="49" charset="0"/>
              </a:rPr>
              <a:t>)</a:t>
            </a:r>
          </a:p>
          <a:p>
            <a:endParaRPr lang="en-US" sz="1700" dirty="0"/>
          </a:p>
          <a:p>
            <a:r>
              <a:rPr lang="en-US" sz="1700" dirty="0"/>
              <a:t>It would be better object oriented design if there was a single overloaded method for sending data to a client, as follows:</a:t>
            </a:r>
          </a:p>
          <a:p>
            <a:endParaRPr lang="en-US" sz="1700" dirty="0"/>
          </a:p>
          <a:p>
            <a:pPr marL="457200" lvl="1" indent="0">
              <a:buNone/>
            </a:pPr>
            <a:r>
              <a:rPr lang="en-US" sz="1700" dirty="0" err="1">
                <a:solidFill>
                  <a:srgbClr val="FF0000"/>
                </a:solidFill>
                <a:latin typeface="Courier New" panose="02070309020205020404" pitchFamily="49" charset="0"/>
                <a:cs typeface="Courier New" panose="02070309020205020404" pitchFamily="49" charset="0"/>
              </a:rPr>
              <a:t>sendMessageToClient</a:t>
            </a:r>
            <a:r>
              <a:rPr lang="en-US" sz="1700" dirty="0">
                <a:solidFill>
                  <a:srgbClr val="FF0000"/>
                </a:solidFill>
                <a:latin typeface="Courier New" panose="02070309020205020404" pitchFamily="49" charset="0"/>
                <a:cs typeface="Courier New" panose="02070309020205020404" pitchFamily="49" charset="0"/>
              </a:rPr>
              <a:t>(byte </a:t>
            </a:r>
            <a:r>
              <a:rPr lang="en-US" sz="1700" dirty="0" err="1">
                <a:solidFill>
                  <a:srgbClr val="FF0000"/>
                </a:solidFill>
                <a:latin typeface="Courier New" panose="02070309020205020404" pitchFamily="49" charset="0"/>
                <a:cs typeface="Courier New" panose="02070309020205020404" pitchFamily="49" charset="0"/>
              </a:rPr>
              <a:t>msg</a:t>
            </a:r>
            <a:r>
              <a:rPr lang="en-US" sz="1700" dirty="0">
                <a:solidFill>
                  <a:srgbClr val="FF0000"/>
                </a:solidFill>
                <a:latin typeface="Courier New" panose="02070309020205020404" pitchFamily="49" charset="0"/>
                <a:cs typeface="Courier New" panose="02070309020205020404" pitchFamily="49" charset="0"/>
              </a:rPr>
              <a:t>)</a:t>
            </a:r>
            <a:endParaRPr lang="en-US" sz="1700" dirty="0"/>
          </a:p>
          <a:p>
            <a:pPr marL="457200" lvl="1" indent="0">
              <a:buNone/>
            </a:pPr>
            <a:r>
              <a:rPr lang="en-US" sz="1700" dirty="0" err="1">
                <a:solidFill>
                  <a:srgbClr val="00B050"/>
                </a:solidFill>
                <a:latin typeface="Courier New" panose="02070309020205020404" pitchFamily="49" charset="0"/>
                <a:cs typeface="Courier New" panose="02070309020205020404" pitchFamily="49" charset="0"/>
              </a:rPr>
              <a:t>sendMessageToClient</a:t>
            </a:r>
            <a:r>
              <a:rPr lang="en-US" sz="1700" dirty="0">
                <a:solidFill>
                  <a:srgbClr val="00B050"/>
                </a:solidFill>
                <a:latin typeface="Courier New" panose="02070309020205020404" pitchFamily="49" charset="0"/>
                <a:cs typeface="Courier New" panose="02070309020205020404" pitchFamily="49" charset="0"/>
              </a:rPr>
              <a:t>(String </a:t>
            </a:r>
            <a:r>
              <a:rPr lang="en-US" sz="1700" dirty="0" err="1">
                <a:solidFill>
                  <a:srgbClr val="00B050"/>
                </a:solidFill>
                <a:latin typeface="Courier New" panose="02070309020205020404" pitchFamily="49" charset="0"/>
                <a:cs typeface="Courier New" panose="02070309020205020404" pitchFamily="49" charset="0"/>
              </a:rPr>
              <a:t>msg</a:t>
            </a:r>
            <a:r>
              <a:rPr lang="en-US" sz="1700" dirty="0">
                <a:solidFill>
                  <a:srgbClr val="00B050"/>
                </a:solidFill>
                <a:latin typeface="Courier New" panose="02070309020205020404" pitchFamily="49" charset="0"/>
                <a:cs typeface="Courier New" panose="02070309020205020404" pitchFamily="49" charset="0"/>
              </a:rPr>
              <a:t>)</a:t>
            </a:r>
            <a:endParaRPr lang="en-US" sz="1700" dirty="0"/>
          </a:p>
          <a:p>
            <a:pPr marL="457200" lvl="1" indent="0">
              <a:buNone/>
            </a:pPr>
            <a:r>
              <a:rPr lang="en-US" sz="1700" dirty="0" err="1">
                <a:solidFill>
                  <a:srgbClr val="0000FF"/>
                </a:solidFill>
                <a:latin typeface="Courier New" panose="02070309020205020404" pitchFamily="49" charset="0"/>
                <a:cs typeface="Courier New" panose="02070309020205020404" pitchFamily="49" charset="0"/>
              </a:rPr>
              <a:t>sendMessageToClient</a:t>
            </a:r>
            <a:r>
              <a:rPr lang="en-US" sz="1700" dirty="0">
                <a:solidFill>
                  <a:srgbClr val="0000FF"/>
                </a:solidFill>
                <a:latin typeface="Courier New" panose="02070309020205020404" pitchFamily="49" charset="0"/>
                <a:cs typeface="Courier New" panose="02070309020205020404" pitchFamily="49" charset="0"/>
              </a:rPr>
              <a:t>(</a:t>
            </a:r>
            <a:r>
              <a:rPr lang="en-US" sz="1700" dirty="0" err="1">
                <a:solidFill>
                  <a:srgbClr val="0000FF"/>
                </a:solidFill>
                <a:latin typeface="Courier New" panose="02070309020205020404" pitchFamily="49" charset="0"/>
                <a:cs typeface="Courier New" panose="02070309020205020404" pitchFamily="49" charset="0"/>
              </a:rPr>
              <a:t>int</a:t>
            </a:r>
            <a:r>
              <a:rPr lang="en-US" sz="1700" dirty="0">
                <a:solidFill>
                  <a:srgbClr val="0000FF"/>
                </a:solidFill>
                <a:latin typeface="Courier New" panose="02070309020205020404" pitchFamily="49" charset="0"/>
                <a:cs typeface="Courier New" panose="02070309020205020404" pitchFamily="49" charset="0"/>
              </a:rPr>
              <a:t> </a:t>
            </a:r>
            <a:r>
              <a:rPr lang="en-US" sz="1700" dirty="0" err="1">
                <a:solidFill>
                  <a:srgbClr val="0000FF"/>
                </a:solidFill>
                <a:latin typeface="Courier New" panose="02070309020205020404" pitchFamily="49" charset="0"/>
                <a:cs typeface="Courier New" panose="02070309020205020404" pitchFamily="49" charset="0"/>
              </a:rPr>
              <a:t>msg</a:t>
            </a:r>
            <a:r>
              <a:rPr lang="en-US" sz="1700" dirty="0">
                <a:solidFill>
                  <a:srgbClr val="0000FF"/>
                </a:solidFill>
                <a:latin typeface="Courier New" panose="02070309020205020404" pitchFamily="49" charset="0"/>
                <a:cs typeface="Courier New" panose="02070309020205020404" pitchFamily="49" charset="0"/>
              </a:rPr>
              <a:t>)</a:t>
            </a:r>
            <a:endParaRPr lang="en-US" sz="1700" dirty="0"/>
          </a:p>
          <a:p>
            <a:endParaRPr lang="en-US" sz="1700" dirty="0"/>
          </a:p>
          <a:p>
            <a:r>
              <a:rPr lang="en-US" sz="1700" dirty="0"/>
              <a:t>After refactoring, ensure that </a:t>
            </a:r>
            <a:r>
              <a:rPr lang="en-US" sz="1700" dirty="0" err="1"/>
              <a:t>ClientConnection</a:t>
            </a:r>
            <a:r>
              <a:rPr lang="en-US" sz="1700" dirty="0"/>
              <a:t> has exactly three versions (overloaded methods) of sending data to a client, as listed above. This means it should have the three methods listed above, and no less than the three methods listed above, and no more than the three methods listed above for sending data to a client.</a:t>
            </a:r>
          </a:p>
        </p:txBody>
      </p:sp>
    </p:spTree>
    <p:extLst>
      <p:ext uri="{BB962C8B-B14F-4D97-AF65-F5344CB8AC3E}">
        <p14:creationId xmlns:p14="http://schemas.microsoft.com/office/powerpoint/2010/main" val="3777920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a:t>(5 Marks) Q1 Part 1: Explanation of </a:t>
            </a:r>
            <a:r>
              <a:rPr lang="en-US" sz="4000" dirty="0" err="1">
                <a:solidFill>
                  <a:srgbClr val="FF0000"/>
                </a:solidFill>
                <a:latin typeface="Courier New" panose="02070309020205020404" pitchFamily="49" charset="0"/>
                <a:cs typeface="Courier New" panose="02070309020205020404" pitchFamily="49" charset="0"/>
              </a:rPr>
              <a:t>sendMessageToClient</a:t>
            </a:r>
            <a:r>
              <a:rPr lang="en-US" sz="4000" dirty="0">
                <a:solidFill>
                  <a:srgbClr val="FF0000"/>
                </a:solidFill>
                <a:latin typeface="Courier New" panose="02070309020205020404" pitchFamily="49" charset="0"/>
                <a:cs typeface="Courier New" panose="02070309020205020404" pitchFamily="49" charset="0"/>
              </a:rPr>
              <a:t>(byte </a:t>
            </a:r>
            <a:r>
              <a:rPr lang="en-US" sz="4000" dirty="0" err="1">
                <a:solidFill>
                  <a:srgbClr val="FF0000"/>
                </a:solidFill>
                <a:latin typeface="Courier New" panose="02070309020205020404" pitchFamily="49" charset="0"/>
                <a:cs typeface="Courier New" panose="02070309020205020404" pitchFamily="49" charset="0"/>
              </a:rPr>
              <a:t>msg</a:t>
            </a:r>
            <a:r>
              <a:rPr lang="en-US" sz="4000" dirty="0">
                <a:solidFill>
                  <a:srgbClr val="FF0000"/>
                </a:solidFill>
                <a:latin typeface="Courier New" panose="02070309020205020404" pitchFamily="49" charset="0"/>
                <a:cs typeface="Courier New" panose="02070309020205020404" pitchFamily="49" charset="0"/>
              </a:rPr>
              <a:t>)</a:t>
            </a:r>
            <a:r>
              <a:rPr lang="en-US" sz="4000" dirty="0"/>
              <a:t> </a:t>
            </a:r>
            <a:endParaRPr lang="en-CA" sz="4000" dirty="0"/>
          </a:p>
        </p:txBody>
      </p:sp>
      <p:sp>
        <p:nvSpPr>
          <p:cNvPr id="3" name="Content Placeholder 2"/>
          <p:cNvSpPr>
            <a:spLocks noGrp="1"/>
          </p:cNvSpPr>
          <p:nvPr>
            <p:ph idx="1"/>
          </p:nvPr>
        </p:nvSpPr>
        <p:spPr>
          <a:xfrm>
            <a:off x="0" y="1600200"/>
            <a:ext cx="9144000" cy="5257800"/>
          </a:xfrm>
        </p:spPr>
        <p:txBody>
          <a:bodyPr>
            <a:normAutofit fontScale="85000" lnSpcReduction="20000"/>
          </a:bodyPr>
          <a:lstStyle/>
          <a:p>
            <a:endParaRPr lang="en-US" dirty="0"/>
          </a:p>
          <a:p>
            <a:endParaRPr lang="en-US" dirty="0"/>
          </a:p>
          <a:p>
            <a:endParaRPr lang="en-US" dirty="0"/>
          </a:p>
          <a:p>
            <a:endParaRPr lang="en-US" dirty="0"/>
          </a:p>
          <a:p>
            <a:endParaRPr lang="en-US" sz="2600" dirty="0"/>
          </a:p>
          <a:p>
            <a:endParaRPr lang="en-US" sz="2600" dirty="0"/>
          </a:p>
          <a:p>
            <a:r>
              <a:rPr lang="en-US" sz="2600" dirty="0"/>
              <a:t>This method is used if it was passed a byte value message, and the other two is disregarded. (Dynamically)</a:t>
            </a:r>
          </a:p>
          <a:p>
            <a:endParaRPr lang="en-US" dirty="0"/>
          </a:p>
          <a:p>
            <a:r>
              <a:rPr lang="en-US" sz="2600" dirty="0"/>
              <a:t>This’s one of the methods, it takes a “byte” as input, and write it on the output socket, then flush it to be sent, if any problem happened with outputting, it would go to the exception, and display a message by sending a message on the UI.</a:t>
            </a:r>
          </a:p>
          <a:p>
            <a:endParaRPr lang="en-US" dirty="0"/>
          </a:p>
          <a:p>
            <a:r>
              <a:rPr lang="en-US" dirty="0"/>
              <a:t>In: ClientConnection.java, </a:t>
            </a:r>
            <a:r>
              <a:rPr lang="en-US" dirty="0" err="1"/>
              <a:t>clientconnection</a:t>
            </a:r>
            <a:r>
              <a:rPr lang="en-US" dirty="0"/>
              <a:t> package, from line 79-88 (at this step, maybe it’ll change later)</a:t>
            </a:r>
            <a:endParaRPr lang="en-CA" dirty="0"/>
          </a:p>
        </p:txBody>
      </p:sp>
      <p:pic>
        <p:nvPicPr>
          <p:cNvPr id="8" name="Picture 7">
            <a:extLst>
              <a:ext uri="{FF2B5EF4-FFF2-40B4-BE49-F238E27FC236}">
                <a16:creationId xmlns:a16="http://schemas.microsoft.com/office/drawing/2014/main" id="{0FBB4ACF-0B40-4F7C-86C9-79A5395C9011}"/>
              </a:ext>
            </a:extLst>
          </p:cNvPr>
          <p:cNvPicPr>
            <a:picLocks noChangeAspect="1"/>
          </p:cNvPicPr>
          <p:nvPr/>
        </p:nvPicPr>
        <p:blipFill>
          <a:blip r:embed="rId4"/>
          <a:stretch>
            <a:fillRect/>
          </a:stretch>
        </p:blipFill>
        <p:spPr>
          <a:xfrm>
            <a:off x="838200" y="1524000"/>
            <a:ext cx="7028304" cy="1810074"/>
          </a:xfrm>
          <a:prstGeom prst="rect">
            <a:avLst/>
          </a:prstGeom>
        </p:spPr>
      </p:pic>
      <p:pic>
        <p:nvPicPr>
          <p:cNvPr id="9" name="Recorded Sound">
            <a:hlinkClick r:id="" action="ppaction://media"/>
            <a:extLst>
              <a:ext uri="{FF2B5EF4-FFF2-40B4-BE49-F238E27FC236}">
                <a16:creationId xmlns:a16="http://schemas.microsoft.com/office/drawing/2014/main" id="{D5666EE2-4530-4BF4-8F54-A226660866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8600" y="232553"/>
            <a:ext cx="487363" cy="487363"/>
          </a:xfrm>
          <a:prstGeom prst="rect">
            <a:avLst/>
          </a:prstGeom>
        </p:spPr>
      </p:pic>
    </p:spTree>
    <p:extLst>
      <p:ext uri="{BB962C8B-B14F-4D97-AF65-F5344CB8AC3E}">
        <p14:creationId xmlns:p14="http://schemas.microsoft.com/office/powerpoint/2010/main" val="2846931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645"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a:spPr>
      <a:bodyPr lIns="0" tIns="0" rIns="0" bIns="0" rtlCol="0" anchor="ctr"/>
      <a:lstStyle>
        <a:defPPr algn="ctr">
          <a:defRPr b="0" dirty="0" err="1" smtClean="0">
            <a:latin typeface="Calibri" panose="020F0502020204030204" pitchFamily="34" charset="0"/>
          </a:defRPr>
        </a:defPPr>
      </a:lstStyle>
    </a:spDef>
    <a:lnDef>
      <a:spPr bwMode="auto">
        <a:solidFill>
          <a:schemeClr val="accent1"/>
        </a:solidFill>
        <a:ln w="19050" cap="flat" cmpd="sng" algn="ctr">
          <a:solidFill>
            <a:schemeClr val="tx1"/>
          </a:solidFill>
          <a:prstDash val="solid"/>
          <a:round/>
          <a:headEnd type="none" w="med" len="med"/>
          <a:tailEnd type="none" w="med" len="med"/>
        </a:ln>
        <a:effectLst/>
      </a:spPr>
      <a:bodyPr/>
      <a:lstStyle/>
    </a:lnDef>
    <a:txDef>
      <a:spPr>
        <a:noFill/>
      </a:spPr>
      <a:bodyPr wrap="none" lIns="0" tIns="0" rIns="0" bIns="0" rtlCol="0">
        <a:spAutoFit/>
      </a:bodyPr>
      <a:lstStyle>
        <a:defPPr>
          <a:defRPr dirty="0"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33329</TotalTime>
  <Words>1608</Words>
  <Application>Microsoft Office PowerPoint</Application>
  <PresentationFormat>On-screen Show (4:3)</PresentationFormat>
  <Paragraphs>143</Paragraphs>
  <Slides>19</Slides>
  <Notes>0</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Bradley Hand ITC</vt:lpstr>
      <vt:lpstr>Calibri</vt:lpstr>
      <vt:lpstr>Courier New</vt:lpstr>
      <vt:lpstr>Office Theme</vt:lpstr>
      <vt:lpstr>ECE 3740 Systems Engineering Principles Mid Term Test</vt:lpstr>
      <vt:lpstr>Midterm Test Date &amp; Deadlines</vt:lpstr>
      <vt:lpstr>The Rules</vt:lpstr>
      <vt:lpstr>Signature Page</vt:lpstr>
      <vt:lpstr>Authentication Information</vt:lpstr>
      <vt:lpstr>PowerPoint Presentation</vt:lpstr>
      <vt:lpstr>Example Output</vt:lpstr>
      <vt:lpstr>Question 1 (Q1)</vt:lpstr>
      <vt:lpstr>(5 Marks) Q1 Part 1: Explanation of sendMessageToClient(byte msg) </vt:lpstr>
      <vt:lpstr>(10 Marks) Q1 Part 2: Explanation of sendMessageToClient(String msg) </vt:lpstr>
      <vt:lpstr>(10 Marks) Q1 Part 3: Explanation of sendMessageToClient(int msg) </vt:lpstr>
      <vt:lpstr>(10 Marks) Q1 Part 4: Explanation of “Exactly Three Methods”</vt:lpstr>
      <vt:lpstr>(10 Marks) Q1 Part 5: Explanation of “Other Changes”</vt:lpstr>
      <vt:lpstr>(5 Marks) Q1 Part 6:</vt:lpstr>
      <vt:lpstr>Typed Answer Template</vt:lpstr>
      <vt:lpstr>Code Answer Template:</vt:lpstr>
      <vt:lpstr>Test Submission Format See Recording for Additional Information</vt:lpstr>
      <vt:lpstr>Zip Package Format</vt:lpstr>
      <vt:lpstr>Test Submission Location See Recording for Additional Information</vt:lpstr>
    </vt:vector>
  </TitlesOfParts>
  <Company>University of Manitoba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Midterm Test</dc:title>
  <dc:creator>Ken Ferens</dc:creator>
  <cp:lastModifiedBy>Obayed Elsayed</cp:lastModifiedBy>
  <cp:revision>1211</cp:revision>
  <cp:lastPrinted>2019-10-11T13:32:27Z</cp:lastPrinted>
  <dcterms:created xsi:type="dcterms:W3CDTF">2010-01-07T17:26:54Z</dcterms:created>
  <dcterms:modified xsi:type="dcterms:W3CDTF">2020-11-07T01:04:53Z</dcterms:modified>
</cp:coreProperties>
</file>